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 id="269" r:id="rId15"/>
    <p:sldId id="270" r:id="rId16"/>
    <p:sldId id="274" r:id="rId17"/>
    <p:sldId id="275" r:id="rId18"/>
    <p:sldId id="279" r:id="rId19"/>
    <p:sldId id="280" r:id="rId20"/>
    <p:sldId id="281" r:id="rId21"/>
    <p:sldId id="271" r:id="rId22"/>
    <p:sldId id="282" r:id="rId23"/>
    <p:sldId id="276" r:id="rId24"/>
    <p:sldId id="272" r:id="rId25"/>
    <p:sldId id="273" r:id="rId26"/>
    <p:sldId id="277" r:id="rId27"/>
    <p:sldId id="27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00" autoAdjust="0"/>
    <p:restoredTop sz="89048" autoAdjust="0"/>
  </p:normalViewPr>
  <p:slideViewPr>
    <p:cSldViewPr snapToGrid="0">
      <p:cViewPr varScale="1">
        <p:scale>
          <a:sx n="66" d="100"/>
          <a:sy n="66" d="100"/>
        </p:scale>
        <p:origin x="900" y="66"/>
      </p:cViewPr>
      <p:guideLst/>
    </p:cSldViewPr>
  </p:slideViewPr>
  <p:notesTextViewPr>
    <p:cViewPr>
      <p:scale>
        <a:sx n="1" d="1"/>
        <a:sy n="1" d="1"/>
      </p:scale>
      <p:origin x="0" y="0"/>
    </p:cViewPr>
  </p:notesTextViewPr>
  <p:sorterViewPr>
    <p:cViewPr>
      <p:scale>
        <a:sx n="80" d="100"/>
        <a:sy n="80" d="100"/>
      </p:scale>
      <p:origin x="0" y="-463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7.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417A49-B1D5-4E73-B4FE-FCBFC0CC21E5}" type="datetimeFigureOut">
              <a:rPr lang="en-US" smtClean="0"/>
              <a:t>11/12/2019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C9E0E-8634-4C63-8880-091FE0E4B990}" type="slidenum">
              <a:rPr lang="en-US" smtClean="0"/>
              <a:t>‹#›</a:t>
            </a:fld>
            <a:endParaRPr lang="en-US"/>
          </a:p>
        </p:txBody>
      </p:sp>
    </p:spTree>
    <p:extLst>
      <p:ext uri="{BB962C8B-B14F-4D97-AF65-F5344CB8AC3E}">
        <p14:creationId xmlns:p14="http://schemas.microsoft.com/office/powerpoint/2010/main" val="2539370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ipfs.io/ipfs/QmXoypizjW3WknFiJnKLwHCnL72vedxjQkDDP1mXWo6uco/wiki/Permittivity.html" TargetMode="External"/><Relationship Id="rId3" Type="http://schemas.openxmlformats.org/officeDocument/2006/relationships/hyperlink" Target="https://ipfs.io/ipfs/QmXoypizjW3WknFiJnKLwHCnL72vedxjQkDDP1mXWo6uco/wiki/Electromagnetism.html" TargetMode="External"/><Relationship Id="rId7" Type="http://schemas.openxmlformats.org/officeDocument/2006/relationships/hyperlink" Target="https://ipfs.io/ipfs/QmXoypizjW3WknFiJnKLwHCnL72vedxjQkDDP1mXWo6uco/wiki/Electric_field.html" TargetMode="External"/><Relationship Id="rId12" Type="http://schemas.openxmlformats.org/officeDocument/2006/relationships/hyperlink" Target="https://ipfs.io/ipfs/QmXoypizjW3WknFiJnKLwHCnL72vedxjQkDDP1mXWo6uco/wiki/Electric_susceptibility.html#cite_note-Cardarelli-2"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ipfs.io/ipfs/QmXoypizjW3WknFiJnKLwHCnL72vedxjQkDDP1mXWo6uco/wiki/Dielectric.html" TargetMode="External"/><Relationship Id="rId11" Type="http://schemas.openxmlformats.org/officeDocument/2006/relationships/hyperlink" Target="https://ipfs.io/ipfs/QmXoypizjW3WknFiJnKLwHCnL72vedxjQkDDP1mXWo6uco/wiki/Electric_susceptibility.html#cite_note-brit-1" TargetMode="External"/><Relationship Id="rId5" Type="http://schemas.openxmlformats.org/officeDocument/2006/relationships/hyperlink" Target="https://ipfs.io/ipfs/QmXoypizjW3WknFiJnKLwHCnL72vedxjQkDDP1mXWo6uco/wiki/Polarization_(electrostatics).html" TargetMode="External"/><Relationship Id="rId10" Type="http://schemas.openxmlformats.org/officeDocument/2006/relationships/hyperlink" Target="https://ipfs.io/ipfs/QmXoypizjW3WknFiJnKLwHCnL72vedxjQkDDP1mXWo6uco/wiki/Speed_of_light.html" TargetMode="External"/><Relationship Id="rId4" Type="http://schemas.openxmlformats.org/officeDocument/2006/relationships/hyperlink" Target="https://ipfs.io/ipfs/QmXoypizjW3WknFiJnKLwHCnL72vedxjQkDDP1mXWo6uco/wiki/Latin.html" TargetMode="External"/><Relationship Id="rId9" Type="http://schemas.openxmlformats.org/officeDocument/2006/relationships/hyperlink" Target="https://ipfs.io/ipfs/QmXoypizjW3WknFiJnKLwHCnL72vedxjQkDDP1mXWo6uco/wiki/Capacitors.html"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wikipedia.org/wiki/Electric_field"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en.wikipedia.org/wiki/Electric_flux" TargetMode="External"/><Relationship Id="rId4" Type="http://schemas.openxmlformats.org/officeDocument/2006/relationships/hyperlink" Target="https://en.wikipedia.org/wiki/Transmission_medium"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retardation term (</a:t>
            </a:r>
            <a:r>
              <a:rPr lang="en-US" dirty="0" err="1" smtClean="0"/>
              <a:t>mrv</a:t>
            </a:r>
            <a:r>
              <a:rPr lang="en-US" dirty="0" smtClean="0"/>
              <a:t>) is due to the collision</a:t>
            </a:r>
            <a:r>
              <a:rPr lang="en-US" baseline="0" dirty="0" smtClean="0"/>
              <a:t> between electrons while oscillating.</a:t>
            </a:r>
          </a:p>
          <a:p>
            <a:r>
              <a:rPr lang="en-US" baseline="0" dirty="0" smtClean="0"/>
              <a:t>The restoring force </a:t>
            </a:r>
            <a:r>
              <a:rPr lang="en-US" baseline="0" dirty="0" err="1" smtClean="0"/>
              <a:t>kx</a:t>
            </a:r>
            <a:r>
              <a:rPr lang="en-US" baseline="0" dirty="0" smtClean="0"/>
              <a:t> is due to the coulomb force between the electron and nucleus.</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a:t>
            </a:fld>
            <a:endParaRPr lang="en-US"/>
          </a:p>
        </p:txBody>
      </p:sp>
    </p:spTree>
    <p:extLst>
      <p:ext uri="{BB962C8B-B14F-4D97-AF65-F5344CB8AC3E}">
        <p14:creationId xmlns:p14="http://schemas.microsoft.com/office/powerpoint/2010/main" val="111441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Propagation</a:t>
            </a:r>
            <a:r>
              <a:rPr lang="en-US" baseline="0" dirty="0" smtClean="0"/>
              <a:t> constant k</a:t>
            </a:r>
            <a:r>
              <a:rPr lang="en-US" dirty="0" smtClean="0"/>
              <a:t> = </a:t>
            </a:r>
            <a:r>
              <a:rPr lang="en-US" dirty="0" smtClean="0">
                <a:sym typeface="Symbol" panose="05050102010706020507" pitchFamily="18" charset="2"/>
              </a:rPr>
              <a:t>/v</a:t>
            </a:r>
            <a:r>
              <a:rPr lang="en-US" baseline="0" dirty="0" smtClean="0">
                <a:sym typeface="Symbol" panose="05050102010706020507" pitchFamily="18" charset="2"/>
              </a:rPr>
              <a:t> = (/c)n</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15</a:t>
            </a:fld>
            <a:endParaRPr lang="en-US"/>
          </a:p>
        </p:txBody>
      </p:sp>
    </p:spTree>
    <p:extLst>
      <p:ext uri="{BB962C8B-B14F-4D97-AF65-F5344CB8AC3E}">
        <p14:creationId xmlns:p14="http://schemas.microsoft.com/office/powerpoint/2010/main" val="2097522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electromagnetic wave propagation at w &lt; </a:t>
            </a:r>
            <a:r>
              <a:rPr lang="en-US" dirty="0" err="1" smtClean="0"/>
              <a:t>wp</a:t>
            </a:r>
            <a:r>
              <a:rPr lang="en-US" dirty="0" smtClean="0"/>
              <a:t> is able to excite plasma oscillations in the plasma,</a:t>
            </a:r>
            <a:r>
              <a:rPr lang="en-US" baseline="0" dirty="0" smtClean="0"/>
              <a:t> thus draining energy out of the wave and into the motion of plasma particles.</a:t>
            </a:r>
          </a:p>
          <a:p>
            <a:r>
              <a:rPr lang="en-US" baseline="0" dirty="0" smtClean="0"/>
              <a:t>From the formula of the plasma frequency, the calculated frequency is found to be 9 MHz</a:t>
            </a:r>
          </a:p>
          <a:p>
            <a:endParaRPr lang="en-US" baseline="0" dirty="0" smtClean="0"/>
          </a:p>
          <a:p>
            <a:r>
              <a:rPr lang="en-US" baseline="0" dirty="0" smtClean="0"/>
              <a:t>The variation of the dielectric constant with altitude is due to the density of free electron (no of free electrons per unit volume)</a:t>
            </a:r>
            <a:endParaRPr lang="en-US" dirty="0" smtClean="0"/>
          </a:p>
          <a:p>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16</a:t>
            </a:fld>
            <a:endParaRPr lang="en-US"/>
          </a:p>
        </p:txBody>
      </p:sp>
    </p:spTree>
    <p:extLst>
      <p:ext uri="{BB962C8B-B14F-4D97-AF65-F5344CB8AC3E}">
        <p14:creationId xmlns:p14="http://schemas.microsoft.com/office/powerpoint/2010/main" val="3313609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means</a:t>
            </a:r>
            <a:r>
              <a:rPr lang="en-US" baseline="0" dirty="0" smtClean="0"/>
              <a:t> the waves simply pass the plasma without refraction. The plasma frequency </a:t>
            </a:r>
            <a:r>
              <a:rPr lang="en-US" baseline="0" dirty="0" err="1" smtClean="0"/>
              <a:t>wp</a:t>
            </a:r>
            <a:r>
              <a:rPr lang="en-US" baseline="0" dirty="0" smtClean="0"/>
              <a:t> which depends on the free electron density at different height takes no part in the value of the refractive index.</a:t>
            </a:r>
          </a:p>
          <a:p>
            <a:r>
              <a:rPr lang="en-US" baseline="0" dirty="0" smtClean="0"/>
              <a:t>The waves just goes straight through the ionosphere to the outer space.</a:t>
            </a:r>
            <a:endParaRPr lang="en-US" dirty="0" smtClean="0"/>
          </a:p>
          <a:p>
            <a:r>
              <a:rPr lang="en-US" dirty="0" smtClean="0"/>
              <a:t>Vhf : 30 – 300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21</a:t>
            </a:fld>
            <a:endParaRPr lang="en-US"/>
          </a:p>
        </p:txBody>
      </p:sp>
    </p:spTree>
    <p:extLst>
      <p:ext uri="{BB962C8B-B14F-4D97-AF65-F5344CB8AC3E}">
        <p14:creationId xmlns:p14="http://schemas.microsoft.com/office/powerpoint/2010/main" val="3173190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VHF : 30 – 300 MHz</a:t>
            </a:r>
          </a:p>
          <a:p>
            <a:r>
              <a:rPr lang="en-US" dirty="0" smtClean="0"/>
              <a:t>HW (AM band) : 526.5 – 1606.5</a:t>
            </a:r>
            <a:r>
              <a:rPr lang="en-US" baseline="0" dirty="0" smtClean="0"/>
              <a:t> kHz (Europe)</a:t>
            </a:r>
          </a:p>
          <a:p>
            <a:r>
              <a:rPr lang="en-US" baseline="0" dirty="0" smtClean="0"/>
              <a:t>SW : 1.6 – 30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23</a:t>
            </a:fld>
            <a:endParaRPr lang="en-US"/>
          </a:p>
        </p:txBody>
      </p:sp>
    </p:spTree>
    <p:extLst>
      <p:ext uri="{BB962C8B-B14F-4D97-AF65-F5344CB8AC3E}">
        <p14:creationId xmlns:p14="http://schemas.microsoft.com/office/powerpoint/2010/main" val="2831918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electromagnetic wave propagation at w &lt; </a:t>
            </a:r>
            <a:r>
              <a:rPr lang="en-US" dirty="0" err="1" smtClean="0"/>
              <a:t>wp</a:t>
            </a:r>
            <a:r>
              <a:rPr lang="en-US" dirty="0" smtClean="0"/>
              <a:t> is able to excite plasma oscillations in the plasma,</a:t>
            </a:r>
            <a:r>
              <a:rPr lang="en-US" baseline="0" dirty="0" smtClean="0"/>
              <a:t> thus draining energy out of the wave and into the motion of plasma particles.</a:t>
            </a:r>
          </a:p>
          <a:p>
            <a:r>
              <a:rPr lang="en-US" baseline="0" dirty="0" smtClean="0"/>
              <a:t>From the formula of the plasma frequency, the calculated frequency is found to be 9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24</a:t>
            </a:fld>
            <a:endParaRPr lang="en-US"/>
          </a:p>
        </p:txBody>
      </p:sp>
    </p:spTree>
    <p:extLst>
      <p:ext uri="{BB962C8B-B14F-4D97-AF65-F5344CB8AC3E}">
        <p14:creationId xmlns:p14="http://schemas.microsoft.com/office/powerpoint/2010/main" val="25600536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approximation,</a:t>
            </a:r>
            <a:r>
              <a:rPr lang="en-US" baseline="0" dirty="0" smtClean="0"/>
              <a:t> referring to the calculation on page 16, </a:t>
            </a:r>
            <a:r>
              <a:rPr lang="en-US" baseline="0" dirty="0" err="1" smtClean="0"/>
              <a:t>wp</a:t>
            </a:r>
            <a:r>
              <a:rPr lang="en-US" baseline="0" dirty="0" smtClean="0"/>
              <a:t> = 2pi(9MHz) = 56.5 x 10^6 rad/s</a:t>
            </a:r>
          </a:p>
          <a:p>
            <a:r>
              <a:rPr lang="en-US" baseline="0" dirty="0" smtClean="0"/>
              <a:t>Delta = (3x10^8)/(56.6x10^6) =            5.3    </a:t>
            </a:r>
            <a:r>
              <a:rPr lang="en-US" baseline="0" dirty="0" smtClean="0"/>
              <a:t>m)</a:t>
            </a:r>
          </a:p>
          <a:p>
            <a:r>
              <a:rPr lang="en-US" baseline="0" dirty="0" smtClean="0"/>
              <a:t>When the amplitude of the transmitted wave decreases, the reflected wave increases. This actually corresponds to the wave gradually reflects back.</a:t>
            </a:r>
          </a:p>
          <a:p>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25</a:t>
            </a:fld>
            <a:endParaRPr lang="en-US"/>
          </a:p>
        </p:txBody>
      </p:sp>
    </p:spTree>
    <p:extLst>
      <p:ext uri="{BB962C8B-B14F-4D97-AF65-F5344CB8AC3E}">
        <p14:creationId xmlns:p14="http://schemas.microsoft.com/office/powerpoint/2010/main" val="23771643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 = 2.6 x 10^11 electron/m^3 </a:t>
            </a:r>
            <a:r>
              <a:rPr lang="en-US" baseline="0" dirty="0" smtClean="0"/>
              <a:t> using frequency = 4.6 MHz</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26</a:t>
            </a:fld>
            <a:endParaRPr lang="en-US"/>
          </a:p>
        </p:txBody>
      </p:sp>
    </p:spTree>
    <p:extLst>
      <p:ext uri="{BB962C8B-B14F-4D97-AF65-F5344CB8AC3E}">
        <p14:creationId xmlns:p14="http://schemas.microsoft.com/office/powerpoint/2010/main" val="3695007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Assuming that</a:t>
            </a:r>
            <a:r>
              <a:rPr lang="en-US" baseline="0" dirty="0" smtClean="0"/>
              <a:t> the nucleus is stationary.</a:t>
            </a:r>
          </a:p>
          <a:p>
            <a:r>
              <a:rPr lang="en-US" baseline="0" dirty="0" smtClean="0"/>
              <a:t>Density of dipole is the </a:t>
            </a:r>
            <a:r>
              <a:rPr lang="en-US" baseline="0" dirty="0" err="1" smtClean="0"/>
              <a:t>polarizablity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3</a:t>
            </a:fld>
            <a:endParaRPr lang="en-US"/>
          </a:p>
        </p:txBody>
      </p:sp>
    </p:spTree>
    <p:extLst>
      <p:ext uri="{BB962C8B-B14F-4D97-AF65-F5344CB8AC3E}">
        <p14:creationId xmlns:p14="http://schemas.microsoft.com/office/powerpoint/2010/main" val="2544526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W0 =0</a:t>
            </a:r>
            <a:r>
              <a:rPr lang="en-US" baseline="0" dirty="0" smtClean="0"/>
              <a:t> correspond to unbound electrons and describes the case of a good conductor</a:t>
            </a:r>
          </a:p>
          <a:p>
            <a:r>
              <a:rPr lang="en-US" baseline="0" dirty="0" err="1" smtClean="0"/>
              <a:t>rv</a:t>
            </a:r>
            <a:r>
              <a:rPr lang="en-US" baseline="0" dirty="0" smtClean="0"/>
              <a:t> is arisen from collision the tend to slow down the electron.</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4</a:t>
            </a:fld>
            <a:endParaRPr lang="en-US"/>
          </a:p>
        </p:txBody>
      </p:sp>
    </p:spTree>
    <p:extLst>
      <p:ext uri="{BB962C8B-B14F-4D97-AF65-F5344CB8AC3E}">
        <p14:creationId xmlns:p14="http://schemas.microsoft.com/office/powerpoint/2010/main" val="2320927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Velocity of the</a:t>
            </a:r>
            <a:r>
              <a:rPr lang="en-US" baseline="0" dirty="0" smtClean="0"/>
              <a:t> e</a:t>
            </a:r>
            <a:r>
              <a:rPr lang="en-US" dirty="0" smtClean="0"/>
              <a:t>lectron v = dx/</a:t>
            </a:r>
            <a:r>
              <a:rPr lang="en-US" dirty="0" err="1" smtClean="0"/>
              <a:t>dt</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5</a:t>
            </a:fld>
            <a:endParaRPr lang="en-US"/>
          </a:p>
        </p:txBody>
      </p:sp>
    </p:spTree>
    <p:extLst>
      <p:ext uri="{BB962C8B-B14F-4D97-AF65-F5344CB8AC3E}">
        <p14:creationId xmlns:p14="http://schemas.microsoft.com/office/powerpoint/2010/main" val="2508614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n electricity (</a:t>
            </a:r>
            <a:r>
              <a:rPr lang="en-US" sz="1200" b="0" i="0" u="none" strike="noStrike" kern="1200" dirty="0" smtClean="0">
                <a:solidFill>
                  <a:schemeClr val="tx1"/>
                </a:solidFill>
                <a:effectLst/>
                <a:latin typeface="+mn-lt"/>
                <a:ea typeface="+mn-ea"/>
                <a:cs typeface="+mn-cs"/>
                <a:hlinkClick r:id="rId3" tooltip="Electromagnetism"/>
              </a:rPr>
              <a:t>electromagnetism</a:t>
            </a:r>
            <a:r>
              <a:rPr lang="en-US" sz="1200" b="0" i="0" kern="1200" dirty="0" smtClean="0">
                <a:solidFill>
                  <a:schemeClr val="tx1"/>
                </a:solidFill>
                <a:effectLst/>
                <a:latin typeface="+mn-lt"/>
                <a:ea typeface="+mn-ea"/>
                <a:cs typeface="+mn-cs"/>
              </a:rPr>
              <a:t>), the </a:t>
            </a:r>
            <a:r>
              <a:rPr lang="en-US" sz="1200" b="1" i="0" kern="1200" dirty="0" smtClean="0">
                <a:solidFill>
                  <a:schemeClr val="tx1"/>
                </a:solidFill>
                <a:effectLst/>
                <a:latin typeface="+mn-lt"/>
                <a:ea typeface="+mn-ea"/>
                <a:cs typeface="+mn-cs"/>
              </a:rPr>
              <a:t>electric susceptibility</a:t>
            </a:r>
            <a:r>
              <a:rPr lang="en-US" sz="1200" b="0" i="0" kern="1200" dirty="0" smtClean="0">
                <a:solidFill>
                  <a:schemeClr val="tx1"/>
                </a:solidFill>
                <a:effectLst/>
                <a:latin typeface="+mn-lt"/>
                <a:ea typeface="+mn-ea"/>
                <a:cs typeface="+mn-cs"/>
              </a:rPr>
              <a:t>  (</a:t>
            </a:r>
            <a:r>
              <a:rPr lang="en-US" sz="1200" b="0" i="0" u="none" strike="noStrike" kern="1200" dirty="0" err="1" smtClean="0">
                <a:solidFill>
                  <a:schemeClr val="tx1"/>
                </a:solidFill>
                <a:effectLst/>
                <a:latin typeface="+mn-lt"/>
                <a:ea typeface="+mn-ea"/>
                <a:cs typeface="+mn-cs"/>
                <a:hlinkClick r:id="rId4" tooltip="Latin"/>
              </a:rPr>
              <a:t>latin</a:t>
            </a:r>
            <a:r>
              <a:rPr lang="en-US" sz="1200" b="0" i="0" kern="1200" dirty="0" smtClean="0">
                <a:solidFill>
                  <a:schemeClr val="tx1"/>
                </a:solidFill>
                <a:effectLst/>
                <a:latin typeface="+mn-lt"/>
                <a:ea typeface="+mn-ea"/>
                <a:cs typeface="+mn-cs"/>
              </a:rPr>
              <a:t>: </a:t>
            </a:r>
            <a:r>
              <a:rPr lang="en-US" sz="1200" b="0" i="1" kern="1200" dirty="0" err="1" smtClean="0">
                <a:solidFill>
                  <a:schemeClr val="tx1"/>
                </a:solidFill>
                <a:effectLst/>
                <a:latin typeface="+mn-lt"/>
                <a:ea typeface="+mn-ea"/>
                <a:cs typeface="+mn-cs"/>
              </a:rPr>
              <a:t>susceptibilis</a:t>
            </a:r>
            <a:r>
              <a:rPr lang="en-US" sz="1200" b="0" i="0" kern="1200" dirty="0" smtClean="0">
                <a:solidFill>
                  <a:schemeClr val="tx1"/>
                </a:solidFill>
                <a:effectLst/>
                <a:latin typeface="+mn-lt"/>
                <a:ea typeface="+mn-ea"/>
                <a:cs typeface="+mn-cs"/>
              </a:rPr>
              <a:t> “receptive”) is a dimensionless proportionality constant that indicates the degree of </a:t>
            </a:r>
            <a:r>
              <a:rPr lang="en-US" sz="1200" b="0" i="0" u="none" strike="noStrike" kern="1200" dirty="0" smtClean="0">
                <a:solidFill>
                  <a:schemeClr val="tx1"/>
                </a:solidFill>
                <a:effectLst/>
                <a:latin typeface="+mn-lt"/>
                <a:ea typeface="+mn-ea"/>
                <a:cs typeface="+mn-cs"/>
                <a:hlinkClick r:id="rId5" tooltip="Polarization (electrostatics)"/>
              </a:rPr>
              <a:t>polarization</a:t>
            </a:r>
            <a:r>
              <a:rPr lang="en-US" sz="1200" b="0" i="0" kern="1200" dirty="0" smtClean="0">
                <a:solidFill>
                  <a:schemeClr val="tx1"/>
                </a:solidFill>
                <a:effectLst/>
                <a:latin typeface="+mn-lt"/>
                <a:ea typeface="+mn-ea"/>
                <a:cs typeface="+mn-cs"/>
              </a:rPr>
              <a:t> of a </a:t>
            </a:r>
            <a:r>
              <a:rPr lang="en-US" sz="1200" b="0" i="0" u="none" strike="noStrike" kern="1200" dirty="0" smtClean="0">
                <a:solidFill>
                  <a:schemeClr val="tx1"/>
                </a:solidFill>
                <a:effectLst/>
                <a:latin typeface="+mn-lt"/>
                <a:ea typeface="+mn-ea"/>
                <a:cs typeface="+mn-cs"/>
                <a:hlinkClick r:id="rId6" tooltip="Dielectric"/>
              </a:rPr>
              <a:t>dielectric</a:t>
            </a:r>
            <a:r>
              <a:rPr lang="en-US" sz="1200" b="0" i="0" kern="1200" dirty="0" smtClean="0">
                <a:solidFill>
                  <a:schemeClr val="tx1"/>
                </a:solidFill>
                <a:effectLst/>
                <a:latin typeface="+mn-lt"/>
                <a:ea typeface="+mn-ea"/>
                <a:cs typeface="+mn-cs"/>
              </a:rPr>
              <a:t> material in response to an applied </a:t>
            </a:r>
            <a:r>
              <a:rPr lang="en-US" sz="1200" b="0" i="0" u="none" strike="noStrike" kern="1200" dirty="0" smtClean="0">
                <a:solidFill>
                  <a:schemeClr val="tx1"/>
                </a:solidFill>
                <a:effectLst/>
                <a:latin typeface="+mn-lt"/>
                <a:ea typeface="+mn-ea"/>
                <a:cs typeface="+mn-cs"/>
                <a:hlinkClick r:id="rId7" tooltip="Electric field"/>
              </a:rPr>
              <a:t>electric field</a:t>
            </a:r>
            <a:r>
              <a:rPr lang="en-US" sz="1200" b="0" i="0" kern="1200" dirty="0" smtClean="0">
                <a:solidFill>
                  <a:schemeClr val="tx1"/>
                </a:solidFill>
                <a:effectLst/>
                <a:latin typeface="+mn-lt"/>
                <a:ea typeface="+mn-ea"/>
                <a:cs typeface="+mn-cs"/>
              </a:rPr>
              <a:t>. The greater the electric susceptibility, the greater the ability of a material to polarize in response to the field, and thereby reduce the total electric field inside the material (and store energy). It is in this way that the electric susceptibility influences the electric </a:t>
            </a:r>
            <a:r>
              <a:rPr lang="en-US" sz="1200" b="0" i="0" u="none" strike="noStrike" kern="1200" dirty="0" smtClean="0">
                <a:solidFill>
                  <a:schemeClr val="tx1"/>
                </a:solidFill>
                <a:effectLst/>
                <a:latin typeface="+mn-lt"/>
                <a:ea typeface="+mn-ea"/>
                <a:cs typeface="+mn-cs"/>
                <a:hlinkClick r:id="rId8" tooltip="Permittivity"/>
              </a:rPr>
              <a:t>permittivity</a:t>
            </a:r>
            <a:r>
              <a:rPr lang="en-US" sz="1200" b="0" i="0" kern="1200" dirty="0" smtClean="0">
                <a:solidFill>
                  <a:schemeClr val="tx1"/>
                </a:solidFill>
                <a:effectLst/>
                <a:latin typeface="+mn-lt"/>
                <a:ea typeface="+mn-ea"/>
                <a:cs typeface="+mn-cs"/>
              </a:rPr>
              <a:t> of the material and thus influences many other phenomena in that medium, from the capacitance of </a:t>
            </a:r>
            <a:r>
              <a:rPr lang="en-US" sz="1200" b="0" i="0" u="none" strike="noStrike" kern="1200" dirty="0" smtClean="0">
                <a:solidFill>
                  <a:schemeClr val="tx1"/>
                </a:solidFill>
                <a:effectLst/>
                <a:latin typeface="+mn-lt"/>
                <a:ea typeface="+mn-ea"/>
                <a:cs typeface="+mn-cs"/>
                <a:hlinkClick r:id="rId9" tooltip="Capacitors"/>
              </a:rPr>
              <a:t>capacitors</a:t>
            </a:r>
            <a:r>
              <a:rPr lang="en-US" sz="1200" b="0" i="0" kern="1200" dirty="0" smtClean="0">
                <a:solidFill>
                  <a:schemeClr val="tx1"/>
                </a:solidFill>
                <a:effectLst/>
                <a:latin typeface="+mn-lt"/>
                <a:ea typeface="+mn-ea"/>
                <a:cs typeface="+mn-cs"/>
              </a:rPr>
              <a:t> to the </a:t>
            </a:r>
            <a:r>
              <a:rPr lang="en-US" sz="1200" b="0" i="0" u="none" strike="noStrike" kern="1200" dirty="0" smtClean="0">
                <a:solidFill>
                  <a:schemeClr val="tx1"/>
                </a:solidFill>
                <a:effectLst/>
                <a:latin typeface="+mn-lt"/>
                <a:ea typeface="+mn-ea"/>
                <a:cs typeface="+mn-cs"/>
                <a:hlinkClick r:id="rId10" tooltip="Speed of light"/>
              </a:rPr>
              <a:t>speed of light</a:t>
            </a:r>
            <a:r>
              <a:rPr lang="en-US" sz="1200" b="0" i="0" kern="1200" dirty="0" smtClean="0">
                <a:solidFill>
                  <a:schemeClr val="tx1"/>
                </a:solidFill>
                <a:effectLst/>
                <a:latin typeface="+mn-lt"/>
                <a:ea typeface="+mn-ea"/>
                <a:cs typeface="+mn-cs"/>
              </a:rPr>
              <a:t>.</a:t>
            </a:r>
            <a:r>
              <a:rPr lang="en-US" sz="1200" b="0" i="0" u="none" strike="noStrike" kern="1200" baseline="30000" dirty="0" smtClean="0">
                <a:solidFill>
                  <a:schemeClr val="tx1"/>
                </a:solidFill>
                <a:effectLst/>
                <a:latin typeface="+mn-lt"/>
                <a:ea typeface="+mn-ea"/>
                <a:cs typeface="+mn-cs"/>
                <a:hlinkClick r:id="rId11"/>
              </a:rPr>
              <a:t>[1]</a:t>
            </a:r>
            <a:r>
              <a:rPr lang="en-US" sz="1200" b="0" i="0" u="none" strike="noStrike" kern="1200" baseline="30000" dirty="0" smtClean="0">
                <a:solidFill>
                  <a:schemeClr val="tx1"/>
                </a:solidFill>
                <a:effectLst/>
                <a:latin typeface="+mn-lt"/>
                <a:ea typeface="+mn-ea"/>
                <a:cs typeface="+mn-cs"/>
                <a:hlinkClick r:id="rId12"/>
              </a:rPr>
              <a:t>[2]</a:t>
            </a:r>
            <a:endParaRPr lang="en-US" sz="1200" b="0" i="0" u="none" strike="noStrike" kern="1200" baseline="30000" dirty="0" smtClean="0">
              <a:solidFill>
                <a:schemeClr val="tx1"/>
              </a:solidFill>
              <a:effectLst/>
              <a:latin typeface="+mn-lt"/>
              <a:ea typeface="+mn-ea"/>
              <a:cs typeface="+mn-cs"/>
            </a:endParaRPr>
          </a:p>
          <a:p>
            <a:endParaRPr lang="en-US" sz="1200" b="0" i="0" u="none" strike="noStrike" kern="1200" baseline="30000" dirty="0" smtClean="0">
              <a:solidFill>
                <a:schemeClr val="tx1"/>
              </a:solidFill>
              <a:effectLst/>
              <a:latin typeface="+mn-lt"/>
              <a:ea typeface="+mn-ea"/>
              <a:cs typeface="+mn-cs"/>
            </a:endParaRPr>
          </a:p>
          <a:p>
            <a:r>
              <a:rPr lang="en-US" sz="1200" b="1" i="0" kern="1200" dirty="0" smtClean="0">
                <a:solidFill>
                  <a:srgbClr val="FF0000"/>
                </a:solidFill>
                <a:effectLst/>
                <a:latin typeface="+mn-lt"/>
                <a:ea typeface="+mn-ea"/>
                <a:cs typeface="+mn-cs"/>
              </a:rPr>
              <a:t>Electric displacement</a:t>
            </a:r>
          </a:p>
          <a:p>
            <a:r>
              <a:rPr lang="en-US" sz="1200" b="0" i="0" kern="1200" dirty="0" smtClean="0">
                <a:solidFill>
                  <a:schemeClr val="tx1"/>
                </a:solidFill>
                <a:effectLst/>
                <a:latin typeface="+mn-lt"/>
                <a:ea typeface="+mn-ea"/>
                <a:cs typeface="+mn-cs"/>
              </a:rPr>
              <a:t>If you apply an external electric field to a dielectric material, the charges in the material will shift in response to the field, this is called polarization. The shifted charges create their own electric field. The displacement vector D is the total electric field inside the material, the external field </a:t>
            </a:r>
            <a:r>
              <a:rPr lang="en-US" sz="1200" b="0" i="1" kern="1200" dirty="0" smtClean="0">
                <a:solidFill>
                  <a:schemeClr val="tx1"/>
                </a:solidFill>
                <a:effectLst/>
                <a:latin typeface="+mn-lt"/>
                <a:ea typeface="+mn-ea"/>
                <a:cs typeface="+mn-cs"/>
              </a:rPr>
              <a:t>plus</a:t>
            </a:r>
            <a:r>
              <a:rPr lang="en-US" sz="1200" b="0" i="0" kern="1200" dirty="0" smtClean="0">
                <a:solidFill>
                  <a:schemeClr val="tx1"/>
                </a:solidFill>
                <a:effectLst/>
                <a:latin typeface="+mn-lt"/>
                <a:ea typeface="+mn-ea"/>
                <a:cs typeface="+mn-cs"/>
              </a:rPr>
              <a:t> the field created from polarization. This then</a:t>
            </a:r>
            <a:r>
              <a:rPr lang="en-US" sz="1200" b="0" i="0" kern="1200" baseline="0" dirty="0" smtClean="0">
                <a:solidFill>
                  <a:schemeClr val="tx1"/>
                </a:solidFill>
                <a:effectLst/>
                <a:latin typeface="+mn-lt"/>
                <a:ea typeface="+mn-ea"/>
                <a:cs typeface="+mn-cs"/>
              </a:rPr>
              <a:t> gives the modified permittivity or the effective permittivity.</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6</a:t>
            </a:fld>
            <a:endParaRPr lang="en-US"/>
          </a:p>
        </p:txBody>
      </p:sp>
    </p:spTree>
    <p:extLst>
      <p:ext uri="{BB962C8B-B14F-4D97-AF65-F5344CB8AC3E}">
        <p14:creationId xmlns:p14="http://schemas.microsoft.com/office/powerpoint/2010/main" val="2331580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Wiki description is as good as any. Electric permittivity “is the measure of resistance that is encountered when forming an </a:t>
            </a:r>
            <a:r>
              <a:rPr lang="en-US" sz="1200" b="0" i="0" u="none" strike="noStrike" kern="1200" dirty="0" smtClean="0">
                <a:solidFill>
                  <a:schemeClr val="tx1"/>
                </a:solidFill>
                <a:effectLst/>
                <a:latin typeface="+mn-lt"/>
                <a:ea typeface="+mn-ea"/>
                <a:cs typeface="+mn-cs"/>
                <a:hlinkClick r:id="rId3"/>
              </a:rPr>
              <a:t>electric field</a:t>
            </a:r>
            <a:r>
              <a:rPr lang="en-US" sz="1200" b="0" i="0" kern="1200" dirty="0" smtClean="0">
                <a:solidFill>
                  <a:schemeClr val="tx1"/>
                </a:solidFill>
                <a:effectLst/>
                <a:latin typeface="+mn-lt"/>
                <a:ea typeface="+mn-ea"/>
                <a:cs typeface="+mn-cs"/>
              </a:rPr>
              <a:t> in a particular </a:t>
            </a:r>
            <a:r>
              <a:rPr lang="en-US" sz="1200" b="0" i="0" u="none" strike="noStrike" kern="1200" dirty="0" smtClean="0">
                <a:solidFill>
                  <a:schemeClr val="tx1"/>
                </a:solidFill>
                <a:effectLst/>
                <a:latin typeface="+mn-lt"/>
                <a:ea typeface="+mn-ea"/>
                <a:cs typeface="+mn-cs"/>
                <a:hlinkClick r:id="rId4"/>
              </a:rPr>
              <a:t>medium</a:t>
            </a:r>
            <a:r>
              <a:rPr lang="en-US" sz="1200" b="0" i="0" kern="1200" dirty="0" smtClean="0">
                <a:solidFill>
                  <a:schemeClr val="tx1"/>
                </a:solidFill>
                <a:effectLst/>
                <a:latin typeface="+mn-lt"/>
                <a:ea typeface="+mn-ea"/>
                <a:cs typeface="+mn-cs"/>
              </a:rPr>
              <a:t>. More specifically, permittivity describes the amount of charge needed to generate one unit of </a:t>
            </a:r>
            <a:r>
              <a:rPr lang="en-US" sz="1200" b="0" i="0" u="none" strike="noStrike" kern="1200" dirty="0" smtClean="0">
                <a:solidFill>
                  <a:schemeClr val="tx1"/>
                </a:solidFill>
                <a:effectLst/>
                <a:latin typeface="+mn-lt"/>
                <a:ea typeface="+mn-ea"/>
                <a:cs typeface="+mn-cs"/>
                <a:hlinkClick r:id="rId5"/>
              </a:rPr>
              <a:t>electric flux</a:t>
            </a:r>
            <a:r>
              <a:rPr lang="en-US" sz="1200" b="0" i="0" kern="1200" dirty="0" smtClean="0">
                <a:solidFill>
                  <a:schemeClr val="tx1"/>
                </a:solidFill>
                <a:effectLst/>
                <a:latin typeface="+mn-lt"/>
                <a:ea typeface="+mn-ea"/>
                <a:cs typeface="+mn-cs"/>
              </a:rPr>
              <a:t> in a particular medium. Accordingly, a charge will yield more electric flux in a medium with low permittivity than in a medium with high permittivity. Thus, permittivity is the measure of a material's ability to </a:t>
            </a:r>
            <a:r>
              <a:rPr lang="en-US" sz="1200" b="1" i="0" kern="1200" dirty="0" smtClean="0">
                <a:solidFill>
                  <a:schemeClr val="tx1"/>
                </a:solidFill>
                <a:effectLst/>
                <a:latin typeface="+mn-lt"/>
                <a:ea typeface="+mn-ea"/>
                <a:cs typeface="+mn-cs"/>
              </a:rPr>
              <a:t>resist</a:t>
            </a:r>
            <a:r>
              <a:rPr lang="en-US" sz="1200" b="0" i="0" kern="1200" dirty="0" smtClean="0">
                <a:solidFill>
                  <a:schemeClr val="tx1"/>
                </a:solidFill>
                <a:effectLst/>
                <a:latin typeface="+mn-lt"/>
                <a:ea typeface="+mn-ea"/>
                <a:cs typeface="+mn-cs"/>
              </a:rPr>
              <a:t> an electric field, not its ability to ‘permit’ it (as the name ‘permittivity’ might seem to suggest).” (reference: </a:t>
            </a:r>
            <a:r>
              <a:rPr lang="en-US" sz="1200" b="0" i="0" kern="1200" dirty="0" err="1" smtClean="0">
                <a:solidFill>
                  <a:schemeClr val="tx1"/>
                </a:solidFill>
                <a:effectLst/>
                <a:latin typeface="+mn-lt"/>
                <a:ea typeface="+mn-ea"/>
                <a:cs typeface="+mn-cs"/>
              </a:rPr>
              <a:t>wikipedia</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7</a:t>
            </a:fld>
            <a:endParaRPr lang="en-US"/>
          </a:p>
        </p:txBody>
      </p:sp>
    </p:spTree>
    <p:extLst>
      <p:ext uri="{BB962C8B-B14F-4D97-AF65-F5344CB8AC3E}">
        <p14:creationId xmlns:p14="http://schemas.microsoft.com/office/powerpoint/2010/main" val="2737741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practice,</a:t>
            </a:r>
            <a:r>
              <a:rPr lang="en-US" baseline="0" dirty="0" smtClean="0"/>
              <a:t> there are a collection of bound electrons that can interact one another and gives collective resonant frequencies.</a:t>
            </a:r>
          </a:p>
          <a:p>
            <a:r>
              <a:rPr lang="en-US" baseline="0" dirty="0" smtClean="0"/>
              <a:t>This then leads to the permittivity in the form of sum as shown in </a:t>
            </a:r>
            <a:r>
              <a:rPr lang="en-US" baseline="0" smtClean="0"/>
              <a:t>the slide.</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10</a:t>
            </a:fld>
            <a:endParaRPr lang="en-US"/>
          </a:p>
        </p:txBody>
      </p:sp>
    </p:spTree>
    <p:extLst>
      <p:ext uri="{BB962C8B-B14F-4D97-AF65-F5344CB8AC3E}">
        <p14:creationId xmlns:p14="http://schemas.microsoft.com/office/powerpoint/2010/main" val="216262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more information visit refractive index info</a:t>
            </a:r>
          </a:p>
          <a:p>
            <a:r>
              <a:rPr lang="en-US" dirty="0" smtClean="0"/>
              <a:t>https://refractiveindex.info/?shelf=main&amp;book=Bi12SiO20&amp;page=Gospodinov</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11</a:t>
            </a:fld>
            <a:endParaRPr lang="en-US"/>
          </a:p>
        </p:txBody>
      </p:sp>
    </p:spTree>
    <p:extLst>
      <p:ext uri="{BB962C8B-B14F-4D97-AF65-F5344CB8AC3E}">
        <p14:creationId xmlns:p14="http://schemas.microsoft.com/office/powerpoint/2010/main" val="4095291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plasma</a:t>
            </a:r>
            <a:r>
              <a:rPr lang="en-US" baseline="0" dirty="0" smtClean="0"/>
              <a:t> is ionized gas in which collisions are so infrequent.</a:t>
            </a:r>
          </a:p>
          <a:p>
            <a:r>
              <a:rPr lang="en-US" baseline="0" dirty="0" smtClean="0"/>
              <a:t>R0 = 0 because no retardation from collision</a:t>
            </a:r>
          </a:p>
          <a:p>
            <a:r>
              <a:rPr lang="en-US" baseline="0" dirty="0" smtClean="0"/>
              <a:t>W0 = 0 because no bound electron  this means no restoring force occur when electron and ion are displaced..</a:t>
            </a:r>
            <a:endParaRPr lang="en-US" dirty="0"/>
          </a:p>
        </p:txBody>
      </p:sp>
      <p:sp>
        <p:nvSpPr>
          <p:cNvPr id="4" name="Slide Number Placeholder 3"/>
          <p:cNvSpPr>
            <a:spLocks noGrp="1"/>
          </p:cNvSpPr>
          <p:nvPr>
            <p:ph type="sldNum" sz="quarter" idx="10"/>
          </p:nvPr>
        </p:nvSpPr>
        <p:spPr/>
        <p:txBody>
          <a:bodyPr/>
          <a:lstStyle/>
          <a:p>
            <a:fld id="{8ABC9E0E-8634-4C63-8880-091FE0E4B990}" type="slidenum">
              <a:rPr lang="en-US" smtClean="0"/>
              <a:t>14</a:t>
            </a:fld>
            <a:endParaRPr lang="en-US"/>
          </a:p>
        </p:txBody>
      </p:sp>
    </p:spTree>
    <p:extLst>
      <p:ext uri="{BB962C8B-B14F-4D97-AF65-F5344CB8AC3E}">
        <p14:creationId xmlns:p14="http://schemas.microsoft.com/office/powerpoint/2010/main" val="1506204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37CBD6-FA26-4AC7-A682-419954E7F9A6}" type="datetime1">
              <a:rPr lang="en-US" smtClean="0"/>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62A83-7829-4EAB-BCD1-956F3A50E15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0103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4C2489-8806-4BD6-AAEE-239BEE5091AA}" type="datetime1">
              <a:rPr lang="en-US" smtClean="0"/>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111641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D6399F-E174-427F-885D-7AB461EB1EE4}" type="datetime1">
              <a:rPr lang="en-US" smtClean="0"/>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3499772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0F8EF6-8D79-4C57-848A-2EB3C46DE2F5}" type="datetime1">
              <a:rPr lang="en-US" smtClean="0"/>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1405821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00D6BC-3682-403C-98E5-490F899F6877}" type="datetime1">
              <a:rPr lang="en-US" smtClean="0"/>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62A83-7829-4EAB-BCD1-956F3A50E15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503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322875-79A8-413D-B3C6-27E23B2FF994}" type="datetime1">
              <a:rPr lang="en-US" smtClean="0"/>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421976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2009406-8A33-4DFA-9850-DC74627682B1}" type="datetime1">
              <a:rPr lang="en-US" smtClean="0"/>
              <a:t>11/12/2019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2862542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16F1D84-EE68-4626-9C2A-6533F53D9DA1}" type="datetime1">
              <a:rPr lang="en-US" smtClean="0"/>
              <a:t>11/12/2019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5998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31E881A-30BA-47CF-8849-7A44B583DD5B}" type="datetime1">
              <a:rPr lang="en-US" smtClean="0"/>
              <a:t>11/12/2019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133464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1CF0F6-798E-40F2-ABBB-2C0D1211FEDD}" type="datetime1">
              <a:rPr lang="en-US" smtClean="0"/>
              <a:t>11/12/2019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F862A83-7829-4EAB-BCD1-956F3A50E156}" type="slidenum">
              <a:rPr lang="en-US" smtClean="0"/>
              <a:t>‹#›</a:t>
            </a:fld>
            <a:endParaRPr lang="en-US"/>
          </a:p>
        </p:txBody>
      </p:sp>
    </p:spTree>
    <p:extLst>
      <p:ext uri="{BB962C8B-B14F-4D97-AF65-F5344CB8AC3E}">
        <p14:creationId xmlns:p14="http://schemas.microsoft.com/office/powerpoint/2010/main" val="58926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5B632C-3F06-45F4-A0D0-2F64CAA1FD3B}" type="datetime1">
              <a:rPr lang="en-US" smtClean="0"/>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62A83-7829-4EAB-BCD1-956F3A50E156}" type="slidenum">
              <a:rPr lang="en-US" smtClean="0"/>
              <a:t>‹#›</a:t>
            </a:fld>
            <a:endParaRPr lang="en-US"/>
          </a:p>
        </p:txBody>
      </p:sp>
    </p:spTree>
    <p:extLst>
      <p:ext uri="{BB962C8B-B14F-4D97-AF65-F5344CB8AC3E}">
        <p14:creationId xmlns:p14="http://schemas.microsoft.com/office/powerpoint/2010/main" val="3456671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39BC101-4B56-4629-A599-40E080E84B5B}" type="datetime1">
              <a:rPr lang="en-US" smtClean="0"/>
              <a:t>11/12/2019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F862A83-7829-4EAB-BCD1-956F3A50E15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7558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7.xml"/><Relationship Id="rId7"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5.bin"/><Relationship Id="rId5" Type="http://schemas.openxmlformats.org/officeDocument/2006/relationships/image" Target="../media/image24.wmf"/><Relationship Id="rId4" Type="http://schemas.openxmlformats.org/officeDocument/2006/relationships/oleObject" Target="../embeddings/oleObject24.bin"/><Relationship Id="rId9" Type="http://schemas.openxmlformats.org/officeDocument/2006/relationships/image" Target="../media/image26.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8.bin"/><Relationship Id="rId5" Type="http://schemas.openxmlformats.org/officeDocument/2006/relationships/image" Target="../media/image27.wmf"/><Relationship Id="rId4" Type="http://schemas.openxmlformats.org/officeDocument/2006/relationships/oleObject" Target="../embeddings/oleObject27.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0.wmf"/><Relationship Id="rId5" Type="http://schemas.openxmlformats.org/officeDocument/2006/relationships/oleObject" Target="../embeddings/oleObject30.bin"/><Relationship Id="rId4" Type="http://schemas.openxmlformats.org/officeDocument/2006/relationships/image" Target="../media/image29.wmf"/></Relationships>
</file>

<file path=ppt/slides/_rels/slide13.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4.bin"/><Relationship Id="rId14" Type="http://schemas.openxmlformats.org/officeDocument/2006/relationships/image" Target="../media/image36.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8.bin"/><Relationship Id="rId5" Type="http://schemas.openxmlformats.org/officeDocument/2006/relationships/image" Target="../media/image37.wmf"/><Relationship Id="rId4" Type="http://schemas.openxmlformats.org/officeDocument/2006/relationships/oleObject" Target="../embeddings/oleObject37.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notesSlide" Target="../notesSlides/notesSlide10.xml"/><Relationship Id="rId7"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0.bin"/><Relationship Id="rId5" Type="http://schemas.openxmlformats.org/officeDocument/2006/relationships/image" Target="../media/image39.wmf"/><Relationship Id="rId4" Type="http://schemas.openxmlformats.org/officeDocument/2006/relationships/oleObject" Target="../embeddings/oleObject39.bin"/><Relationship Id="rId9" Type="http://schemas.openxmlformats.org/officeDocument/2006/relationships/image" Target="../media/image41.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3.bin"/><Relationship Id="rId5" Type="http://schemas.openxmlformats.org/officeDocument/2006/relationships/image" Target="../media/image40.wmf"/><Relationship Id="rId4" Type="http://schemas.openxmlformats.org/officeDocument/2006/relationships/oleObject" Target="../embeddings/oleObject42.bin"/></Relationships>
</file>

<file path=ppt/slides/_rels/slide17.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4.gif"/><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43.wmf"/><Relationship Id="rId4" Type="http://schemas.openxmlformats.org/officeDocument/2006/relationships/oleObject" Target="../embeddings/oleObject44.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6.wmf"/><Relationship Id="rId5" Type="http://schemas.openxmlformats.org/officeDocument/2006/relationships/oleObject" Target="../embeddings/oleObject46.bin"/><Relationship Id="rId4" Type="http://schemas.openxmlformats.org/officeDocument/2006/relationships/image" Target="../media/image45.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20.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51.jpeg"/><Relationship Id="rId3" Type="http://schemas.openxmlformats.org/officeDocument/2006/relationships/notesSlide" Target="../notesSlides/notesSlide12.xml"/><Relationship Id="rId7"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48.bin"/><Relationship Id="rId5" Type="http://schemas.openxmlformats.org/officeDocument/2006/relationships/image" Target="../media/image49.wmf"/><Relationship Id="rId4" Type="http://schemas.openxmlformats.org/officeDocument/2006/relationships/oleObject" Target="../embeddings/oleObject47.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2.wmf"/><Relationship Id="rId5" Type="http://schemas.openxmlformats.org/officeDocument/2006/relationships/oleObject" Target="../embeddings/oleObject50.bin"/><Relationship Id="rId4" Type="http://schemas.openxmlformats.org/officeDocument/2006/relationships/image" Target="../media/image50.wmf"/></Relationships>
</file>

<file path=ppt/slides/_rels/slide23.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54.wmf"/><Relationship Id="rId4" Type="http://schemas.openxmlformats.org/officeDocument/2006/relationships/oleObject" Target="../embeddings/oleObject5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53.bin"/><Relationship Id="rId5" Type="http://schemas.openxmlformats.org/officeDocument/2006/relationships/image" Target="../media/image55.wmf"/><Relationship Id="rId4" Type="http://schemas.openxmlformats.org/officeDocument/2006/relationships/oleObject" Target="../embeddings/oleObject52.bin"/></Relationships>
</file>

<file path=ppt/slides/_rels/slide26.xml.rels><?xml version="1.0" encoding="UTF-8" standalone="yes"?>
<Relationships xmlns="http://schemas.openxmlformats.org/package/2006/relationships"><Relationship Id="rId3" Type="http://schemas.openxmlformats.org/officeDocument/2006/relationships/image" Target="../media/image5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58.wmf"/><Relationship Id="rId4" Type="http://schemas.openxmlformats.org/officeDocument/2006/relationships/oleObject" Target="../embeddings/oleObject54.bin"/></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6.w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2.wmf"/><Relationship Id="rId3" Type="http://schemas.openxmlformats.org/officeDocument/2006/relationships/notesSlide" Target="../notesSlides/notesSlide4.xml"/><Relationship Id="rId7" Type="http://schemas.openxmlformats.org/officeDocument/2006/relationships/image" Target="../media/image9.wmf"/><Relationship Id="rId12"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0.wmf"/><Relationship Id="rId14"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5.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3.bin"/><Relationship Id="rId5" Type="http://schemas.openxmlformats.org/officeDocument/2006/relationships/image" Target="../media/image14.wmf"/><Relationship Id="rId4" Type="http://schemas.openxmlformats.org/officeDocument/2006/relationships/oleObject" Target="../embeddings/oleObject12.bin"/><Relationship Id="rId9"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6.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 Id="rId9" Type="http://schemas.openxmlformats.org/officeDocument/2006/relationships/image" Target="../media/image19.wmf"/></Relationships>
</file>

<file path=ppt/slides/_rels/slide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7.wmf"/><Relationship Id="rId9"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3" Type="http://schemas.openxmlformats.org/officeDocument/2006/relationships/image" Target="../media/image23.emf"/><Relationship Id="rId7"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3.bin"/><Relationship Id="rId5" Type="http://schemas.openxmlformats.org/officeDocument/2006/relationships/image" Target="../media/image21.wmf"/><Relationship Id="rId4" Type="http://schemas.openxmlformats.org/officeDocument/2006/relationships/oleObject" Target="../embeddings/oleObject2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083" y="745305"/>
            <a:ext cx="10058400" cy="3566160"/>
          </a:xfrm>
        </p:spPr>
        <p:txBody>
          <a:bodyPr/>
          <a:lstStyle/>
          <a:p>
            <a:r>
              <a:rPr lang="en-US" b="1" dirty="0" smtClean="0">
                <a:latin typeface="Times New Roman" panose="02020603050405020304" pitchFamily="18" charset="0"/>
                <a:cs typeface="Times New Roman" panose="02020603050405020304" pitchFamily="18" charset="0"/>
              </a:rPr>
              <a:t>Electromagnetic waves in a plasma</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t>12</a:t>
            </a:r>
            <a:r>
              <a:rPr lang="en-US" baseline="30000" dirty="0" smtClean="0"/>
              <a:t>th</a:t>
            </a:r>
            <a:r>
              <a:rPr lang="en-US" dirty="0" smtClean="0"/>
              <a:t>  </a:t>
            </a:r>
            <a:r>
              <a:rPr lang="en-US" dirty="0" err="1" smtClean="0"/>
              <a:t>november</a:t>
            </a:r>
            <a:r>
              <a:rPr lang="en-US" dirty="0" smtClean="0"/>
              <a:t> 2019</a:t>
            </a:r>
            <a:endParaRPr lang="en-US" dirty="0"/>
          </a:p>
        </p:txBody>
      </p:sp>
      <p:sp>
        <p:nvSpPr>
          <p:cNvPr id="4" name="Slide Number Placeholder 3"/>
          <p:cNvSpPr>
            <a:spLocks noGrp="1"/>
          </p:cNvSpPr>
          <p:nvPr>
            <p:ph type="sldNum" sz="quarter" idx="12"/>
          </p:nvPr>
        </p:nvSpPr>
        <p:spPr/>
        <p:txBody>
          <a:bodyPr/>
          <a:lstStyle/>
          <a:p>
            <a:fld id="{BF862A83-7829-4EAB-BCD1-956F3A50E156}" type="slidenum">
              <a:rPr lang="en-US" smtClean="0"/>
              <a:t>1</a:t>
            </a:fld>
            <a:endParaRPr lang="en-US"/>
          </a:p>
        </p:txBody>
      </p:sp>
    </p:spTree>
    <p:extLst>
      <p:ext uri="{BB962C8B-B14F-4D97-AF65-F5344CB8AC3E}">
        <p14:creationId xmlns:p14="http://schemas.microsoft.com/office/powerpoint/2010/main" val="3275691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Real part of the effective permittivity : refractive index</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Real dielectric materials exhibit several such resonant frequencies corresponding to various vibrational modes and polarization mechanisms.</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permittivity becomes the sum of such terms:</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Due to the </a:t>
            </a:r>
            <a:r>
              <a:rPr lang="en-US" sz="2400" b="1" dirty="0" smtClean="0">
                <a:solidFill>
                  <a:srgbClr val="FF0000"/>
                </a:solidFill>
                <a:latin typeface="Times New Roman" panose="02020603050405020304" pitchFamily="18" charset="0"/>
                <a:cs typeface="Times New Roman" panose="02020603050405020304" pitchFamily="18" charset="0"/>
              </a:rPr>
              <a:t>refractive index 			         </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the above relation can be written in the following form known as the </a:t>
            </a:r>
            <a:r>
              <a:rPr lang="en-US" sz="2400" b="1" dirty="0" err="1" smtClean="0">
                <a:solidFill>
                  <a:srgbClr val="FF0000"/>
                </a:solidFill>
                <a:latin typeface="Times New Roman" panose="02020603050405020304" pitchFamily="18" charset="0"/>
                <a:cs typeface="Times New Roman" panose="02020603050405020304" pitchFamily="18" charset="0"/>
              </a:rPr>
              <a:t>Sellmeier</a:t>
            </a:r>
            <a:r>
              <a:rPr lang="en-US" sz="2400" b="1" dirty="0" smtClean="0">
                <a:solidFill>
                  <a:srgbClr val="FF0000"/>
                </a:solidFill>
                <a:latin typeface="Times New Roman" panose="02020603050405020304" pitchFamily="18" charset="0"/>
                <a:cs typeface="Times New Roman" panose="02020603050405020304" pitchFamily="18" charset="0"/>
              </a:rPr>
              <a:t> equation</a:t>
            </a:r>
            <a:r>
              <a:rPr lang="en-US" sz="2400" dirty="0" smtClean="0">
                <a:solidFill>
                  <a:schemeClr val="tx1"/>
                </a:solidFill>
                <a:latin typeface="Times New Roman" panose="02020603050405020304" pitchFamily="18" charset="0"/>
                <a:cs typeface="Times New Roman" panose="02020603050405020304" pitchFamily="18" charset="0"/>
              </a:rPr>
              <a:t> (where the </a:t>
            </a:r>
            <a:r>
              <a:rPr lang="en-US" sz="2400" i="1" dirty="0" smtClean="0">
                <a:solidFill>
                  <a:schemeClr val="tx1"/>
                </a:solidFill>
                <a:latin typeface="Times New Roman" panose="02020603050405020304" pitchFamily="18" charset="0"/>
                <a:cs typeface="Times New Roman" panose="02020603050405020304" pitchFamily="18" charset="0"/>
              </a:rPr>
              <a:t>B</a:t>
            </a:r>
            <a:r>
              <a:rPr lang="en-US" sz="2400" baseline="-25000" dirty="0" smtClean="0">
                <a:solidFill>
                  <a:schemeClr val="tx1"/>
                </a:solidFill>
                <a:latin typeface="Times New Roman" panose="02020603050405020304" pitchFamily="18" charset="0"/>
                <a:cs typeface="Times New Roman" panose="02020603050405020304" pitchFamily="18" charset="0"/>
              </a:rPr>
              <a:t>i</a:t>
            </a:r>
            <a:r>
              <a:rPr lang="en-US" sz="2400" dirty="0" smtClean="0">
                <a:solidFill>
                  <a:schemeClr val="tx1"/>
                </a:solidFill>
                <a:latin typeface="Times New Roman" panose="02020603050405020304" pitchFamily="18" charset="0"/>
                <a:cs typeface="Times New Roman" panose="02020603050405020304" pitchFamily="18" charset="0"/>
              </a:rPr>
              <a:t> are constants):</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10</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5903683"/>
              </p:ext>
            </p:extLst>
          </p:nvPr>
        </p:nvGraphicFramePr>
        <p:xfrm>
          <a:off x="7252405" y="2497706"/>
          <a:ext cx="3702501" cy="868249"/>
        </p:xfrm>
        <a:graphic>
          <a:graphicData uri="http://schemas.openxmlformats.org/presentationml/2006/ole">
            <mc:AlternateContent xmlns:mc="http://schemas.openxmlformats.org/markup-compatibility/2006">
              <mc:Choice xmlns:v="urn:schemas-microsoft-com:vml" Requires="v">
                <p:oleObj spid="_x0000_s7411" name="Equation" r:id="rId4" imgW="2057400" imgH="482400" progId="Equation.DSMT4">
                  <p:embed/>
                </p:oleObj>
              </mc:Choice>
              <mc:Fallback>
                <p:oleObj name="Equation" r:id="rId4" imgW="2057400" imgH="482400" progId="Equation.DSMT4">
                  <p:embed/>
                  <p:pic>
                    <p:nvPicPr>
                      <p:cNvPr id="0" name=""/>
                      <p:cNvPicPr/>
                      <p:nvPr/>
                    </p:nvPicPr>
                    <p:blipFill>
                      <a:blip r:embed="rId5"/>
                      <a:stretch>
                        <a:fillRect/>
                      </a:stretch>
                    </p:blipFill>
                    <p:spPr>
                      <a:xfrm>
                        <a:off x="7252405" y="2497706"/>
                        <a:ext cx="3702501" cy="868249"/>
                      </a:xfrm>
                      <a:prstGeom prst="rect">
                        <a:avLst/>
                      </a:prstGeom>
                      <a:solidFill>
                        <a:schemeClr val="bg1"/>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15916613"/>
              </p:ext>
            </p:extLst>
          </p:nvPr>
        </p:nvGraphicFramePr>
        <p:xfrm>
          <a:off x="4941096" y="3533771"/>
          <a:ext cx="2152404" cy="538101"/>
        </p:xfrm>
        <a:graphic>
          <a:graphicData uri="http://schemas.openxmlformats.org/presentationml/2006/ole">
            <mc:AlternateContent xmlns:mc="http://schemas.openxmlformats.org/markup-compatibility/2006">
              <mc:Choice xmlns:v="urn:schemas-microsoft-com:vml" Requires="v">
                <p:oleObj spid="_x0000_s7412" name="Equation" r:id="rId6" imgW="1168200" imgH="291960" progId="Equation.DSMT4">
                  <p:embed/>
                </p:oleObj>
              </mc:Choice>
              <mc:Fallback>
                <p:oleObj name="Equation" r:id="rId6" imgW="1168200" imgH="291960" progId="Equation.DSMT4">
                  <p:embed/>
                  <p:pic>
                    <p:nvPicPr>
                      <p:cNvPr id="0" name=""/>
                      <p:cNvPicPr/>
                      <p:nvPr/>
                    </p:nvPicPr>
                    <p:blipFill>
                      <a:blip r:embed="rId7"/>
                      <a:stretch>
                        <a:fillRect/>
                      </a:stretch>
                    </p:blipFill>
                    <p:spPr>
                      <a:xfrm>
                        <a:off x="4941096" y="3533771"/>
                        <a:ext cx="2152404" cy="538101"/>
                      </a:xfrm>
                      <a:prstGeom prst="rect">
                        <a:avLst/>
                      </a:prstGeom>
                      <a:solidFill>
                        <a:srgbClr val="FFFF00"/>
                      </a:solid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005309157"/>
              </p:ext>
            </p:extLst>
          </p:nvPr>
        </p:nvGraphicFramePr>
        <p:xfrm>
          <a:off x="3698875" y="4862513"/>
          <a:ext cx="4241800" cy="1006475"/>
        </p:xfrm>
        <a:graphic>
          <a:graphicData uri="http://schemas.openxmlformats.org/presentationml/2006/ole">
            <mc:AlternateContent xmlns:mc="http://schemas.openxmlformats.org/markup-compatibility/2006">
              <mc:Choice xmlns:v="urn:schemas-microsoft-com:vml" Requires="v">
                <p:oleObj spid="_x0000_s7413" name="Equation" r:id="rId8" imgW="2031840" imgH="482400" progId="Equation.DSMT4">
                  <p:embed/>
                </p:oleObj>
              </mc:Choice>
              <mc:Fallback>
                <p:oleObj name="Equation" r:id="rId8" imgW="2031840" imgH="482400" progId="Equation.DSMT4">
                  <p:embed/>
                  <p:pic>
                    <p:nvPicPr>
                      <p:cNvPr id="0" name=""/>
                      <p:cNvPicPr/>
                      <p:nvPr/>
                    </p:nvPicPr>
                    <p:blipFill>
                      <a:blip r:embed="rId9"/>
                      <a:stretch>
                        <a:fillRect/>
                      </a:stretch>
                    </p:blipFill>
                    <p:spPr>
                      <a:xfrm>
                        <a:off x="3698875" y="4862513"/>
                        <a:ext cx="4241800" cy="1006475"/>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760790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Times New Roman" panose="02020603050405020304" pitchFamily="18" charset="0"/>
                <a:cs typeface="Times New Roman" panose="02020603050405020304" pitchFamily="18" charset="0"/>
              </a:rPr>
              <a:t>Sellmeier</a:t>
            </a:r>
            <a:r>
              <a:rPr lang="en-US" b="1" dirty="0" smtClean="0">
                <a:latin typeface="Times New Roman" panose="02020603050405020304" pitchFamily="18" charset="0"/>
                <a:cs typeface="Times New Roman" panose="02020603050405020304" pitchFamily="18" charset="0"/>
              </a:rPr>
              <a:t> equation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71767" y="1886677"/>
            <a:ext cx="11397319"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 practice, the </a:t>
            </a:r>
            <a:r>
              <a:rPr lang="en-US" sz="2400" dirty="0" err="1" smtClean="0">
                <a:latin typeface="Times New Roman" panose="02020603050405020304" pitchFamily="18" charset="0"/>
                <a:cs typeface="Times New Roman" panose="02020603050405020304" pitchFamily="18" charset="0"/>
              </a:rPr>
              <a:t>Sellmeier</a:t>
            </a:r>
            <a:r>
              <a:rPr lang="en-US" sz="2400" dirty="0" smtClean="0">
                <a:latin typeface="Times New Roman" panose="02020603050405020304" pitchFamily="18" charset="0"/>
                <a:cs typeface="Times New Roman" panose="02020603050405020304" pitchFamily="18" charset="0"/>
              </a:rPr>
              <a:t> equation is applied in frequency ranges that are far from any resonance so that one can effectively set   </a:t>
            </a:r>
            <a:r>
              <a:rPr lang="en-US" sz="2400" i="1" dirty="0" smtClean="0">
                <a:latin typeface="Times New Roman" panose="02020603050405020304" pitchFamily="18" charset="0"/>
                <a:cs typeface="Times New Roman" panose="02020603050405020304" pitchFamily="18" charset="0"/>
              </a:rPr>
              <a:t>r</a:t>
            </a:r>
            <a:r>
              <a:rPr lang="en-US" sz="2400" dirty="0" smtClean="0">
                <a:latin typeface="Times New Roman" panose="02020603050405020304" pitchFamily="18" charset="0"/>
                <a:cs typeface="Times New Roman" panose="02020603050405020304" pitchFamily="18" charset="0"/>
              </a:rPr>
              <a:t> = 0:</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Where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baseline="-25000" dirty="0" err="1" smtClean="0">
                <a:latin typeface="Times New Roman" panose="02020603050405020304" pitchFamily="18" charset="0"/>
                <a:cs typeface="Times New Roman" panose="02020603050405020304" pitchFamily="18" charset="0"/>
                <a:sym typeface="Symbol" panose="05050102010706020507" pitchFamily="18" charset="2"/>
              </a:rPr>
              <a:t>i</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denote the corresponding free space wavelengths.</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For example, the refractive indices of the fused silica (SiO</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2</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over the range 0.23.7 m can be accurately represented by the following </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Sellmeir</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equation ( in m):</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11</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239202614"/>
              </p:ext>
            </p:extLst>
          </p:nvPr>
        </p:nvGraphicFramePr>
        <p:xfrm>
          <a:off x="3045465" y="2619139"/>
          <a:ext cx="5195887" cy="1006475"/>
        </p:xfrm>
        <a:graphic>
          <a:graphicData uri="http://schemas.openxmlformats.org/presentationml/2006/ole">
            <mc:AlternateContent xmlns:mc="http://schemas.openxmlformats.org/markup-compatibility/2006">
              <mc:Choice xmlns:v="urn:schemas-microsoft-com:vml" Requires="v">
                <p:oleObj spid="_x0000_s8350" name="Equation" r:id="rId4" imgW="2489040" imgH="482400" progId="Equation.DSMT4">
                  <p:embed/>
                </p:oleObj>
              </mc:Choice>
              <mc:Fallback>
                <p:oleObj name="Equation" r:id="rId4" imgW="2489040" imgH="482400" progId="Equation.DSMT4">
                  <p:embed/>
                  <p:pic>
                    <p:nvPicPr>
                      <p:cNvPr id="0" name=""/>
                      <p:cNvPicPr/>
                      <p:nvPr/>
                    </p:nvPicPr>
                    <p:blipFill>
                      <a:blip r:embed="rId5"/>
                      <a:stretch>
                        <a:fillRect/>
                      </a:stretch>
                    </p:blipFill>
                    <p:spPr>
                      <a:xfrm>
                        <a:off x="3045465" y="2619139"/>
                        <a:ext cx="5195887" cy="1006475"/>
                      </a:xfrm>
                      <a:prstGeom prst="rect">
                        <a:avLst/>
                      </a:prstGeom>
                      <a:solidFill>
                        <a:schemeClr val="bg1"/>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08838099"/>
              </p:ext>
            </p:extLst>
          </p:nvPr>
        </p:nvGraphicFramePr>
        <p:xfrm>
          <a:off x="1730677" y="5067893"/>
          <a:ext cx="8484954" cy="1100896"/>
        </p:xfrm>
        <a:graphic>
          <a:graphicData uri="http://schemas.openxmlformats.org/presentationml/2006/ole">
            <mc:AlternateContent xmlns:mc="http://schemas.openxmlformats.org/markup-compatibility/2006">
              <mc:Choice xmlns:v="urn:schemas-microsoft-com:vml" Requires="v">
                <p:oleObj spid="_x0000_s8351" name="Equation" r:id="rId6" imgW="4012920" imgH="520560" progId="Equation.DSMT4">
                  <p:embed/>
                </p:oleObj>
              </mc:Choice>
              <mc:Fallback>
                <p:oleObj name="Equation" r:id="rId6" imgW="4012920" imgH="520560" progId="Equation.DSMT4">
                  <p:embed/>
                  <p:pic>
                    <p:nvPicPr>
                      <p:cNvPr id="0" name=""/>
                      <p:cNvPicPr/>
                      <p:nvPr/>
                    </p:nvPicPr>
                    <p:blipFill>
                      <a:blip r:embed="rId7"/>
                      <a:stretch>
                        <a:fillRect/>
                      </a:stretch>
                    </p:blipFill>
                    <p:spPr>
                      <a:xfrm>
                        <a:off x="1730677" y="5067893"/>
                        <a:ext cx="8484954" cy="1100896"/>
                      </a:xfrm>
                      <a:prstGeom prst="rect">
                        <a:avLst/>
                      </a:prstGeom>
                    </p:spPr>
                  </p:pic>
                </p:oleObj>
              </mc:Fallback>
            </mc:AlternateContent>
          </a:graphicData>
        </a:graphic>
      </p:graphicFrame>
    </p:spTree>
    <p:extLst>
      <p:ext uri="{BB962C8B-B14F-4D97-AF65-F5344CB8AC3E}">
        <p14:creationId xmlns:p14="http://schemas.microsoft.com/office/powerpoint/2010/main" val="17295675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Conductors : conductivity </a:t>
            </a:r>
            <a:r>
              <a:rPr lang="en-US" b="1" dirty="0" smtClean="0">
                <a:latin typeface="Times New Roman" panose="02020603050405020304" pitchFamily="18" charset="0"/>
                <a:cs typeface="Times New Roman" panose="02020603050405020304" pitchFamily="18" charset="0"/>
                <a:sym typeface="Symbol" panose="05050102010706020507" pitchFamily="18" charset="2"/>
              </a:rPr>
              <a:t>() (1)</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Recall the current density </a:t>
            </a:r>
            <a:r>
              <a:rPr lang="en-US" sz="2400" i="1" dirty="0" smtClean="0">
                <a:latin typeface="Times New Roman" panose="02020603050405020304" pitchFamily="18" charset="0"/>
                <a:cs typeface="Times New Roman" panose="02020603050405020304" pitchFamily="18" charset="0"/>
              </a:rPr>
              <a:t>J</a:t>
            </a:r>
            <a:r>
              <a:rPr lang="en-US" sz="2400" dirty="0" smtClean="0">
                <a:latin typeface="Times New Roman" panose="02020603050405020304" pitchFamily="18" charset="0"/>
                <a:cs typeface="Times New Roman" panose="02020603050405020304" pitchFamily="18" charset="0"/>
              </a:rPr>
              <a:t> in terms of number of electron per unit volume </a:t>
            </a:r>
            <a:r>
              <a:rPr lang="en-US" sz="2400" i="1" dirty="0" smtClean="0">
                <a:latin typeface="Times New Roman" panose="02020603050405020304" pitchFamily="18" charset="0"/>
                <a:cs typeface="Times New Roman" panose="02020603050405020304" pitchFamily="18" charset="0"/>
              </a:rPr>
              <a:t>N</a:t>
            </a:r>
            <a:r>
              <a:rPr lang="en-US" sz="2400" dirty="0" smtClean="0">
                <a:latin typeface="Times New Roman" panose="02020603050405020304" pitchFamily="18" charset="0"/>
                <a:cs typeface="Times New Roman" panose="02020603050405020304" pitchFamily="18" charset="0"/>
              </a:rPr>
              <a:t>, electric charge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 and velocity </a:t>
            </a:r>
            <a:r>
              <a:rPr lang="en-US" sz="2400" i="1" dirty="0" smtClean="0">
                <a:latin typeface="Times New Roman" panose="02020603050405020304" pitchFamily="18" charset="0"/>
                <a:cs typeface="Times New Roman" panose="02020603050405020304" pitchFamily="18" charset="0"/>
              </a:rPr>
              <a:t>v</a:t>
            </a:r>
            <a:r>
              <a:rPr lang="en-US" sz="2400" dirty="0" smtClean="0">
                <a:latin typeface="Times New Roman" panose="02020603050405020304" pitchFamily="18" charset="0"/>
                <a:cs typeface="Times New Roman" panose="02020603050405020304" pitchFamily="18" charset="0"/>
              </a:rPr>
              <a:t>.</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Therefore, the conductivity is given as</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12</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28037823"/>
              </p:ext>
            </p:extLst>
          </p:nvPr>
        </p:nvGraphicFramePr>
        <p:xfrm>
          <a:off x="3697288" y="2595563"/>
          <a:ext cx="3617912" cy="1076325"/>
        </p:xfrm>
        <a:graphic>
          <a:graphicData uri="http://schemas.openxmlformats.org/presentationml/2006/ole">
            <mc:AlternateContent xmlns:mc="http://schemas.openxmlformats.org/markup-compatibility/2006">
              <mc:Choice xmlns:v="urn:schemas-microsoft-com:vml" Requires="v">
                <p:oleObj spid="_x0000_s9368" name="Equation" r:id="rId3" imgW="2222280" imgH="660240" progId="Equation.DSMT4">
                  <p:embed/>
                </p:oleObj>
              </mc:Choice>
              <mc:Fallback>
                <p:oleObj name="Equation" r:id="rId3" imgW="2222280" imgH="660240" progId="Equation.DSMT4">
                  <p:embed/>
                  <p:pic>
                    <p:nvPicPr>
                      <p:cNvPr id="0" name=""/>
                      <p:cNvPicPr/>
                      <p:nvPr/>
                    </p:nvPicPr>
                    <p:blipFill>
                      <a:blip r:embed="rId4"/>
                      <a:stretch>
                        <a:fillRect/>
                      </a:stretch>
                    </p:blipFill>
                    <p:spPr>
                      <a:xfrm>
                        <a:off x="3697288" y="2595563"/>
                        <a:ext cx="3617912" cy="1076325"/>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5177654"/>
              </p:ext>
            </p:extLst>
          </p:nvPr>
        </p:nvGraphicFramePr>
        <p:xfrm>
          <a:off x="3362325" y="4794250"/>
          <a:ext cx="4075113" cy="1074738"/>
        </p:xfrm>
        <a:graphic>
          <a:graphicData uri="http://schemas.openxmlformats.org/presentationml/2006/ole">
            <mc:AlternateContent xmlns:mc="http://schemas.openxmlformats.org/markup-compatibility/2006">
              <mc:Choice xmlns:v="urn:schemas-microsoft-com:vml" Requires="v">
                <p:oleObj spid="_x0000_s9369" name="Equation" r:id="rId5" imgW="2501640" imgH="660240" progId="Equation.DSMT4">
                  <p:embed/>
                </p:oleObj>
              </mc:Choice>
              <mc:Fallback>
                <p:oleObj name="Equation" r:id="rId5" imgW="2501640" imgH="660240" progId="Equation.DSMT4">
                  <p:embed/>
                  <p:pic>
                    <p:nvPicPr>
                      <p:cNvPr id="0" name=""/>
                      <p:cNvPicPr/>
                      <p:nvPr/>
                    </p:nvPicPr>
                    <p:blipFill>
                      <a:blip r:embed="rId6"/>
                      <a:stretch>
                        <a:fillRect/>
                      </a:stretch>
                    </p:blipFill>
                    <p:spPr>
                      <a:xfrm>
                        <a:off x="3362325" y="4794250"/>
                        <a:ext cx="4075113" cy="1074738"/>
                      </a:xfrm>
                      <a:prstGeom prst="rect">
                        <a:avLst/>
                      </a:prstGeom>
                    </p:spPr>
                  </p:pic>
                </p:oleObj>
              </mc:Fallback>
            </mc:AlternateContent>
          </a:graphicData>
        </a:graphic>
      </p:graphicFrame>
      <p:sp>
        <p:nvSpPr>
          <p:cNvPr id="7" name="TextBox 6"/>
          <p:cNvSpPr txBox="1"/>
          <p:nvPr/>
        </p:nvSpPr>
        <p:spPr>
          <a:xfrm>
            <a:off x="8296629" y="3025557"/>
            <a:ext cx="3207657" cy="646331"/>
          </a:xfrm>
          <a:prstGeom prst="rect">
            <a:avLst/>
          </a:prstGeom>
          <a:noFill/>
          <a:ln>
            <a:solidFill>
              <a:srgbClr val="FF0000"/>
            </a:solidFill>
          </a:ln>
        </p:spPr>
        <p:txBody>
          <a:bodyPr wrap="square" rtlCol="0">
            <a:spAutoFit/>
          </a:bodyPr>
          <a:lstStyle/>
          <a:p>
            <a:r>
              <a:rPr lang="en-US" dirty="0" smtClean="0">
                <a:latin typeface="Times New Roman" panose="02020603050405020304" pitchFamily="18" charset="0"/>
                <a:cs typeface="Times New Roman" panose="02020603050405020304" pitchFamily="18" charset="0"/>
              </a:rPr>
              <a:t>The expression of velocity v can be found in slide #5.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6919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Conductors : conductivity </a:t>
            </a:r>
            <a:r>
              <a:rPr lang="en-US" b="1" dirty="0" smtClean="0">
                <a:latin typeface="Times New Roman" panose="02020603050405020304" pitchFamily="18" charset="0"/>
                <a:cs typeface="Times New Roman" panose="02020603050405020304" pitchFamily="18" charset="0"/>
                <a:sym typeface="Symbol" panose="05050102010706020507" pitchFamily="18" charset="2"/>
              </a:rPr>
              <a:t>() (2)</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Considering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Therefore,                          is the </a:t>
            </a:r>
            <a:r>
              <a:rPr lang="en-US" sz="2400" b="1" dirty="0" smtClean="0">
                <a:solidFill>
                  <a:srgbClr val="FF0000"/>
                </a:solidFill>
                <a:latin typeface="Times New Roman" panose="02020603050405020304" pitchFamily="18" charset="0"/>
                <a:cs typeface="Times New Roman" panose="02020603050405020304" pitchFamily="18" charset="0"/>
              </a:rPr>
              <a:t>electric susceptibility</a:t>
            </a:r>
            <a:r>
              <a:rPr lang="en-US" sz="2400" dirty="0" smtClean="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From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Since in a metal the conduction charge are unbound, let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0</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0, we then obtain</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13</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1211883510"/>
              </p:ext>
            </p:extLst>
          </p:nvPr>
        </p:nvGraphicFramePr>
        <p:xfrm>
          <a:off x="3218195" y="3845005"/>
          <a:ext cx="4288074" cy="828360"/>
        </p:xfrm>
        <a:graphic>
          <a:graphicData uri="http://schemas.openxmlformats.org/presentationml/2006/ole">
            <mc:AlternateContent xmlns:mc="http://schemas.openxmlformats.org/markup-compatibility/2006">
              <mc:Choice xmlns:v="urn:schemas-microsoft-com:vml" Requires="v">
                <p:oleObj spid="_x0000_s10683" name="Equation" r:id="rId3" imgW="2628720" imgH="507960" progId="Equation.DSMT4">
                  <p:embed/>
                </p:oleObj>
              </mc:Choice>
              <mc:Fallback>
                <p:oleObj name="Equation" r:id="rId3" imgW="2628720" imgH="507960" progId="Equation.DSMT4">
                  <p:embed/>
                  <p:pic>
                    <p:nvPicPr>
                      <p:cNvPr id="0" name=""/>
                      <p:cNvPicPr/>
                      <p:nvPr/>
                    </p:nvPicPr>
                    <p:blipFill>
                      <a:blip r:embed="rId4"/>
                      <a:stretch>
                        <a:fillRect/>
                      </a:stretch>
                    </p:blipFill>
                    <p:spPr>
                      <a:xfrm>
                        <a:off x="3218195" y="3845005"/>
                        <a:ext cx="4288074" cy="82836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603533404"/>
              </p:ext>
            </p:extLst>
          </p:nvPr>
        </p:nvGraphicFramePr>
        <p:xfrm>
          <a:off x="2882044" y="1919128"/>
          <a:ext cx="3076602" cy="406049"/>
        </p:xfrm>
        <a:graphic>
          <a:graphicData uri="http://schemas.openxmlformats.org/presentationml/2006/ole">
            <mc:AlternateContent xmlns:mc="http://schemas.openxmlformats.org/markup-compatibility/2006">
              <mc:Choice xmlns:v="urn:schemas-microsoft-com:vml" Requires="v">
                <p:oleObj spid="_x0000_s10684" name="Equation" r:id="rId5" imgW="1536480" imgH="203040" progId="Equation.DSMT4">
                  <p:embed/>
                </p:oleObj>
              </mc:Choice>
              <mc:Fallback>
                <p:oleObj name="Equation" r:id="rId5" imgW="1536480" imgH="203040" progId="Equation.DSMT4">
                  <p:embed/>
                  <p:pic>
                    <p:nvPicPr>
                      <p:cNvPr id="0" name=""/>
                      <p:cNvPicPr/>
                      <p:nvPr/>
                    </p:nvPicPr>
                    <p:blipFill>
                      <a:blip r:embed="rId6"/>
                      <a:stretch>
                        <a:fillRect/>
                      </a:stretch>
                    </p:blipFill>
                    <p:spPr>
                      <a:xfrm>
                        <a:off x="2882044" y="1919128"/>
                        <a:ext cx="3076602" cy="406049"/>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034548860"/>
              </p:ext>
            </p:extLst>
          </p:nvPr>
        </p:nvGraphicFramePr>
        <p:xfrm>
          <a:off x="2530474" y="2367213"/>
          <a:ext cx="3533775" cy="508000"/>
        </p:xfrm>
        <a:graphic>
          <a:graphicData uri="http://schemas.openxmlformats.org/presentationml/2006/ole">
            <mc:AlternateContent xmlns:mc="http://schemas.openxmlformats.org/markup-compatibility/2006">
              <mc:Choice xmlns:v="urn:schemas-microsoft-com:vml" Requires="v">
                <p:oleObj spid="_x0000_s10685" name="Equation" r:id="rId7" imgW="1765080" imgH="253800" progId="Equation.DSMT4">
                  <p:embed/>
                </p:oleObj>
              </mc:Choice>
              <mc:Fallback>
                <p:oleObj name="Equation" r:id="rId7" imgW="1765080" imgH="253800" progId="Equation.DSMT4">
                  <p:embed/>
                  <p:pic>
                    <p:nvPicPr>
                      <p:cNvPr id="0" name=""/>
                      <p:cNvPicPr/>
                      <p:nvPr/>
                    </p:nvPicPr>
                    <p:blipFill>
                      <a:blip r:embed="rId8"/>
                      <a:stretch>
                        <a:fillRect/>
                      </a:stretch>
                    </p:blipFill>
                    <p:spPr>
                      <a:xfrm>
                        <a:off x="2530474" y="2367213"/>
                        <a:ext cx="3533775" cy="50800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034417862"/>
              </p:ext>
            </p:extLst>
          </p:nvPr>
        </p:nvGraphicFramePr>
        <p:xfrm>
          <a:off x="2771774" y="2829437"/>
          <a:ext cx="1525587" cy="508000"/>
        </p:xfrm>
        <a:graphic>
          <a:graphicData uri="http://schemas.openxmlformats.org/presentationml/2006/ole">
            <mc:AlternateContent xmlns:mc="http://schemas.openxmlformats.org/markup-compatibility/2006">
              <mc:Choice xmlns:v="urn:schemas-microsoft-com:vml" Requires="v">
                <p:oleObj spid="_x0000_s10686" name="Equation" r:id="rId9" imgW="761760" imgH="253800" progId="Equation.DSMT4">
                  <p:embed/>
                </p:oleObj>
              </mc:Choice>
              <mc:Fallback>
                <p:oleObj name="Equation" r:id="rId9" imgW="761760" imgH="253800" progId="Equation.DSMT4">
                  <p:embed/>
                  <p:pic>
                    <p:nvPicPr>
                      <p:cNvPr id="0" name=""/>
                      <p:cNvPicPr/>
                      <p:nvPr/>
                    </p:nvPicPr>
                    <p:blipFill>
                      <a:blip r:embed="rId10"/>
                      <a:stretch>
                        <a:fillRect/>
                      </a:stretch>
                    </p:blipFill>
                    <p:spPr>
                      <a:xfrm>
                        <a:off x="2771774" y="2829437"/>
                        <a:ext cx="1525587" cy="508000"/>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156462315"/>
              </p:ext>
            </p:extLst>
          </p:nvPr>
        </p:nvGraphicFramePr>
        <p:xfrm>
          <a:off x="2115004" y="3337005"/>
          <a:ext cx="7069138" cy="508000"/>
        </p:xfrm>
        <a:graphic>
          <a:graphicData uri="http://schemas.openxmlformats.org/presentationml/2006/ole">
            <mc:AlternateContent xmlns:mc="http://schemas.openxmlformats.org/markup-compatibility/2006">
              <mc:Choice xmlns:v="urn:schemas-microsoft-com:vml" Requires="v">
                <p:oleObj spid="_x0000_s10687" name="Equation" r:id="rId11" imgW="3530520" imgH="253800" progId="Equation.DSMT4">
                  <p:embed/>
                </p:oleObj>
              </mc:Choice>
              <mc:Fallback>
                <p:oleObj name="Equation" r:id="rId11" imgW="3530520" imgH="253800" progId="Equation.DSMT4">
                  <p:embed/>
                  <p:pic>
                    <p:nvPicPr>
                      <p:cNvPr id="0" name=""/>
                      <p:cNvPicPr/>
                      <p:nvPr/>
                    </p:nvPicPr>
                    <p:blipFill>
                      <a:blip r:embed="rId12"/>
                      <a:stretch>
                        <a:fillRect/>
                      </a:stretch>
                    </p:blipFill>
                    <p:spPr>
                      <a:xfrm>
                        <a:off x="2115004" y="3337005"/>
                        <a:ext cx="7069138" cy="508000"/>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617724054"/>
              </p:ext>
            </p:extLst>
          </p:nvPr>
        </p:nvGraphicFramePr>
        <p:xfrm>
          <a:off x="4140200" y="5335588"/>
          <a:ext cx="3017838" cy="827087"/>
        </p:xfrm>
        <a:graphic>
          <a:graphicData uri="http://schemas.openxmlformats.org/presentationml/2006/ole">
            <mc:AlternateContent xmlns:mc="http://schemas.openxmlformats.org/markup-compatibility/2006">
              <mc:Choice xmlns:v="urn:schemas-microsoft-com:vml" Requires="v">
                <p:oleObj spid="_x0000_s10688" name="Equation" r:id="rId13" imgW="1854000" imgH="507960" progId="Equation.DSMT4">
                  <p:embed/>
                </p:oleObj>
              </mc:Choice>
              <mc:Fallback>
                <p:oleObj name="Equation" r:id="rId13" imgW="1854000" imgH="507960" progId="Equation.DSMT4">
                  <p:embed/>
                  <p:pic>
                    <p:nvPicPr>
                      <p:cNvPr id="0" name=""/>
                      <p:cNvPicPr/>
                      <p:nvPr/>
                    </p:nvPicPr>
                    <p:blipFill>
                      <a:blip r:embed="rId14"/>
                      <a:stretch>
                        <a:fillRect/>
                      </a:stretch>
                    </p:blipFill>
                    <p:spPr>
                      <a:xfrm>
                        <a:off x="4140200" y="5335588"/>
                        <a:ext cx="3017838" cy="827087"/>
                      </a:xfrm>
                      <a:prstGeom prst="rect">
                        <a:avLst/>
                      </a:prstGeom>
                    </p:spPr>
                  </p:pic>
                </p:oleObj>
              </mc:Fallback>
            </mc:AlternateContent>
          </a:graphicData>
        </a:graphic>
      </p:graphicFrame>
    </p:spTree>
    <p:extLst>
      <p:ext uri="{BB962C8B-B14F-4D97-AF65-F5344CB8AC3E}">
        <p14:creationId xmlns:p14="http://schemas.microsoft.com/office/powerpoint/2010/main" val="495092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Plasmas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To describe a </a:t>
            </a:r>
            <a:r>
              <a:rPr lang="en-US" sz="2400" dirty="0" err="1" smtClean="0">
                <a:latin typeface="Times New Roman" panose="02020603050405020304" pitchFamily="18" charset="0"/>
                <a:cs typeface="Times New Roman" panose="02020603050405020304" pitchFamily="18" charset="0"/>
              </a:rPr>
              <a:t>collisionless</a:t>
            </a:r>
            <a:r>
              <a:rPr lang="en-US" sz="2400" dirty="0" smtClean="0">
                <a:latin typeface="Times New Roman" panose="02020603050405020304" pitchFamily="18" charset="0"/>
                <a:cs typeface="Times New Roman" panose="02020603050405020304" pitchFamily="18" charset="0"/>
              </a:rPr>
              <a:t> plasma, such as ionosphere, the simple model in the previous section can be used by choosing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0</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r</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0.</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Thus, the conductivity in the previous section becomes pure imaginary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corresponding effective permittivity becomes purely real :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14</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247535230"/>
              </p:ext>
            </p:extLst>
          </p:nvPr>
        </p:nvGraphicFramePr>
        <p:xfrm>
          <a:off x="10246081" y="2498063"/>
          <a:ext cx="1447800" cy="827088"/>
        </p:xfrm>
        <a:graphic>
          <a:graphicData uri="http://schemas.openxmlformats.org/presentationml/2006/ole">
            <mc:AlternateContent xmlns:mc="http://schemas.openxmlformats.org/markup-compatibility/2006">
              <mc:Choice xmlns:v="urn:schemas-microsoft-com:vml" Requires="v">
                <p:oleObj spid="_x0000_s11414" name="Equation" r:id="rId4" imgW="888840" imgH="507960" progId="Equation.DSMT4">
                  <p:embed/>
                </p:oleObj>
              </mc:Choice>
              <mc:Fallback>
                <p:oleObj name="Equation" r:id="rId4" imgW="888840" imgH="507960" progId="Equation.DSMT4">
                  <p:embed/>
                  <p:pic>
                    <p:nvPicPr>
                      <p:cNvPr id="0" name=""/>
                      <p:cNvPicPr/>
                      <p:nvPr/>
                    </p:nvPicPr>
                    <p:blipFill>
                      <a:blip r:embed="rId5"/>
                      <a:stretch>
                        <a:fillRect/>
                      </a:stretch>
                    </p:blipFill>
                    <p:spPr>
                      <a:xfrm>
                        <a:off x="10246081" y="2498063"/>
                        <a:ext cx="1447800" cy="82708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887404894"/>
              </p:ext>
            </p:extLst>
          </p:nvPr>
        </p:nvGraphicFramePr>
        <p:xfrm>
          <a:off x="1857730" y="4281984"/>
          <a:ext cx="9093003" cy="986051"/>
        </p:xfrm>
        <a:graphic>
          <a:graphicData uri="http://schemas.openxmlformats.org/presentationml/2006/ole">
            <mc:AlternateContent xmlns:mc="http://schemas.openxmlformats.org/markup-compatibility/2006">
              <mc:Choice xmlns:v="urn:schemas-microsoft-com:vml" Requires="v">
                <p:oleObj spid="_x0000_s11415" name="Equation" r:id="rId6" imgW="5143320" imgH="558720" progId="Equation.DSMT4">
                  <p:embed/>
                </p:oleObj>
              </mc:Choice>
              <mc:Fallback>
                <p:oleObj name="Equation" r:id="rId6" imgW="5143320" imgH="558720" progId="Equation.DSMT4">
                  <p:embed/>
                  <p:pic>
                    <p:nvPicPr>
                      <p:cNvPr id="0" name=""/>
                      <p:cNvPicPr/>
                      <p:nvPr/>
                    </p:nvPicPr>
                    <p:blipFill>
                      <a:blip r:embed="rId7"/>
                      <a:stretch>
                        <a:fillRect/>
                      </a:stretch>
                    </p:blipFill>
                    <p:spPr>
                      <a:xfrm>
                        <a:off x="1857730" y="4281984"/>
                        <a:ext cx="9093003" cy="986051"/>
                      </a:xfrm>
                      <a:prstGeom prst="rect">
                        <a:avLst/>
                      </a:prstGeom>
                    </p:spPr>
                  </p:pic>
                </p:oleObj>
              </mc:Fallback>
            </mc:AlternateContent>
          </a:graphicData>
        </a:graphic>
      </p:graphicFrame>
    </p:spTree>
    <p:extLst>
      <p:ext uri="{BB962C8B-B14F-4D97-AF65-F5344CB8AC3E}">
        <p14:creationId xmlns:p14="http://schemas.microsoft.com/office/powerpoint/2010/main" val="1793342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Refractive index of plasma (1)</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45733"/>
            <a:ext cx="10058400" cy="4614051"/>
          </a:xfrm>
        </p:spPr>
        <p:txBody>
          <a:bodyPr>
            <a:normAutofit lnSpcReduction="10000"/>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 the expression for the refractive index</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If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the electromagnetic wave propagates without attenuation  within the plasma. Refractive index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n</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is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real</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for all value of  and </a:t>
            </a:r>
            <a:r>
              <a:rPr lang="en-US" sz="24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so is the dielectric constant </a:t>
            </a:r>
            <a:r>
              <a:rPr lang="en-US" sz="2400" baseline="-250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r</a:t>
            </a:r>
            <a:r>
              <a:rPr lang="en-US" sz="24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This can also be seen from the propagation number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k</a:t>
            </a:r>
          </a:p>
          <a:p>
            <a:pPr>
              <a:buFont typeface="Arial" panose="020B0604020202020204" pitchFamily="34" charset="0"/>
              <a:buChar char="•"/>
            </a:pPr>
            <a:endParaRPr lang="en-US" sz="2400" i="1"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i="1"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propagation wave number </a:t>
            </a:r>
            <a:r>
              <a:rPr lang="en-US" sz="2400" i="1" dirty="0" smtClean="0">
                <a:latin typeface="Times New Roman" panose="02020603050405020304" pitchFamily="18" charset="0"/>
                <a:cs typeface="Times New Roman" panose="02020603050405020304" pitchFamily="18" charset="0"/>
                <a:sym typeface="Symbol" panose="05050102010706020507" pitchFamily="18" charset="2"/>
              </a:rPr>
              <a:t>k</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is always real when </a:t>
            </a:r>
            <a:r>
              <a:rPr lang="en-US" sz="2400" dirty="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230760681"/>
              </p:ext>
            </p:extLst>
          </p:nvPr>
        </p:nvGraphicFramePr>
        <p:xfrm>
          <a:off x="6524625" y="1668463"/>
          <a:ext cx="1814513" cy="836612"/>
        </p:xfrm>
        <a:graphic>
          <a:graphicData uri="http://schemas.openxmlformats.org/presentationml/2006/ole">
            <mc:AlternateContent xmlns:mc="http://schemas.openxmlformats.org/markup-compatibility/2006">
              <mc:Choice xmlns:v="urn:schemas-microsoft-com:vml" Requires="v">
                <p:oleObj spid="_x0000_s12508" name="Equation" r:id="rId4" imgW="990360" imgH="457200" progId="Equation.DSMT4">
                  <p:embed/>
                </p:oleObj>
              </mc:Choice>
              <mc:Fallback>
                <p:oleObj name="Equation" r:id="rId4" imgW="990360" imgH="457200" progId="Equation.DSMT4">
                  <p:embed/>
                  <p:pic>
                    <p:nvPicPr>
                      <p:cNvPr id="0" name=""/>
                      <p:cNvPicPr/>
                      <p:nvPr/>
                    </p:nvPicPr>
                    <p:blipFill>
                      <a:blip r:embed="rId5"/>
                      <a:stretch>
                        <a:fillRect/>
                      </a:stretch>
                    </p:blipFill>
                    <p:spPr>
                      <a:xfrm>
                        <a:off x="6524625" y="1668463"/>
                        <a:ext cx="1814513" cy="83661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71383148"/>
              </p:ext>
            </p:extLst>
          </p:nvPr>
        </p:nvGraphicFramePr>
        <p:xfrm>
          <a:off x="2592388" y="2273631"/>
          <a:ext cx="4441825" cy="1022350"/>
        </p:xfrm>
        <a:graphic>
          <a:graphicData uri="http://schemas.openxmlformats.org/presentationml/2006/ole">
            <mc:AlternateContent xmlns:mc="http://schemas.openxmlformats.org/markup-compatibility/2006">
              <mc:Choice xmlns:v="urn:schemas-microsoft-com:vml" Requires="v">
                <p:oleObj spid="_x0000_s12509" name="Equation" r:id="rId6" imgW="2425680" imgH="558720" progId="Equation.DSMT4">
                  <p:embed/>
                </p:oleObj>
              </mc:Choice>
              <mc:Fallback>
                <p:oleObj name="Equation" r:id="rId6" imgW="2425680" imgH="558720" progId="Equation.DSMT4">
                  <p:embed/>
                  <p:pic>
                    <p:nvPicPr>
                      <p:cNvPr id="0" name=""/>
                      <p:cNvPicPr/>
                      <p:nvPr/>
                    </p:nvPicPr>
                    <p:blipFill>
                      <a:blip r:embed="rId7"/>
                      <a:stretch>
                        <a:fillRect/>
                      </a:stretch>
                    </p:blipFill>
                    <p:spPr>
                      <a:xfrm>
                        <a:off x="2592388" y="2273631"/>
                        <a:ext cx="4441825" cy="102235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598307931"/>
              </p:ext>
            </p:extLst>
          </p:nvPr>
        </p:nvGraphicFramePr>
        <p:xfrm>
          <a:off x="2247900" y="4789488"/>
          <a:ext cx="7169150" cy="750887"/>
        </p:xfrm>
        <a:graphic>
          <a:graphicData uri="http://schemas.openxmlformats.org/presentationml/2006/ole">
            <mc:AlternateContent xmlns:mc="http://schemas.openxmlformats.org/markup-compatibility/2006">
              <mc:Choice xmlns:v="urn:schemas-microsoft-com:vml" Requires="v">
                <p:oleObj spid="_x0000_s12510" name="Equation" r:id="rId8" imgW="3759120" imgH="393480" progId="Equation.DSMT4">
                  <p:embed/>
                </p:oleObj>
              </mc:Choice>
              <mc:Fallback>
                <p:oleObj name="Equation" r:id="rId8" imgW="3759120" imgH="393480" progId="Equation.DSMT4">
                  <p:embed/>
                  <p:pic>
                    <p:nvPicPr>
                      <p:cNvPr id="0" name=""/>
                      <p:cNvPicPr/>
                      <p:nvPr/>
                    </p:nvPicPr>
                    <p:blipFill>
                      <a:blip r:embed="rId9"/>
                      <a:stretch>
                        <a:fillRect/>
                      </a:stretch>
                    </p:blipFill>
                    <p:spPr>
                      <a:xfrm>
                        <a:off x="2247900" y="4789488"/>
                        <a:ext cx="7169150" cy="750887"/>
                      </a:xfrm>
                      <a:prstGeom prst="rect">
                        <a:avLst/>
                      </a:prstGeom>
                    </p:spPr>
                  </p:pic>
                </p:oleObj>
              </mc:Fallback>
            </mc:AlternateContent>
          </a:graphicData>
        </a:graphic>
      </p:graphicFrame>
    </p:spTree>
    <p:extLst>
      <p:ext uri="{BB962C8B-B14F-4D97-AF65-F5344CB8AC3E}">
        <p14:creationId xmlns:p14="http://schemas.microsoft.com/office/powerpoint/2010/main" val="3010030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522"/>
            <a:ext cx="10058400" cy="1450757"/>
          </a:xfrm>
        </p:spPr>
        <p:txBody>
          <a:bodyPr/>
          <a:lstStyle/>
          <a:p>
            <a:r>
              <a:rPr lang="en-US" b="1" dirty="0" smtClean="0">
                <a:latin typeface="Times New Roman" panose="02020603050405020304" pitchFamily="18" charset="0"/>
                <a:cs typeface="Times New Roman" panose="02020603050405020304" pitchFamily="18" charset="0"/>
              </a:rPr>
              <a:t>Refractive index of plasma (2)</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45733"/>
            <a:ext cx="10058400" cy="4828022"/>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Recall</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600" dirty="0" smtClean="0">
                <a:latin typeface="Times New Roman" panose="02020603050405020304" pitchFamily="18" charset="0"/>
                <a:cs typeface="Times New Roman" panose="02020603050405020304" pitchFamily="18" charset="0"/>
              </a:rPr>
              <a:t>For frequencies  </a:t>
            </a:r>
            <a:r>
              <a:rPr lang="en-US" sz="2600" dirty="0" smtClean="0">
                <a:latin typeface="Times New Roman" panose="02020603050405020304" pitchFamily="18" charset="0"/>
                <a:cs typeface="Times New Roman" panose="02020603050405020304" pitchFamily="18" charset="0"/>
                <a:sym typeface="Symbol" panose="05050102010706020507" pitchFamily="18" charset="2"/>
              </a:rPr>
              <a:t> &gt; </a:t>
            </a:r>
            <a:r>
              <a:rPr lang="en-US" sz="26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600" dirty="0" smtClean="0">
                <a:latin typeface="Times New Roman" panose="02020603050405020304" pitchFamily="18" charset="0"/>
                <a:cs typeface="Times New Roman" panose="02020603050405020304" pitchFamily="18" charset="0"/>
                <a:sym typeface="Symbol" panose="05050102010706020507" pitchFamily="18" charset="2"/>
              </a:rPr>
              <a:t>  the effective dielectric constant is less than unity but the propagation constant is real. </a:t>
            </a:r>
            <a:r>
              <a:rPr lang="en-US" sz="26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Hence, the wave will be refracted by the plasma according to the variation of </a:t>
            </a:r>
            <a:r>
              <a:rPr lang="en-US" sz="2600" b="1" baseline="-25000"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r</a:t>
            </a:r>
            <a:r>
              <a:rPr lang="en-US" sz="26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with altitude</a:t>
            </a:r>
            <a:r>
              <a:rPr lang="en-US" sz="26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Given that, in the ionosphere,  the density of free electrons </a:t>
            </a:r>
            <a:r>
              <a:rPr lang="en-US"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N</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 10</a:t>
            </a:r>
            <a:r>
              <a:rPr lang="en-US" sz="2400" b="1" baseline="30000"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12</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m</a:t>
            </a:r>
            <a:r>
              <a:rPr lang="en-US" sz="2400" b="1" baseline="30000"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-3</a:t>
            </a:r>
            <a:r>
              <a:rPr lang="en-US"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determine the plasma frequency?</a:t>
            </a:r>
          </a:p>
          <a:p>
            <a:pPr>
              <a:buFont typeface="Arial" panose="020B0604020202020204" pitchFamily="34" charset="0"/>
              <a:buChar char="•"/>
            </a:pPr>
            <a:r>
              <a:rPr lang="en-US" sz="2400" i="1" dirty="0">
                <a:solidFill>
                  <a:schemeClr val="tx1"/>
                </a:solidFill>
                <a:latin typeface="Times New Roman" panose="02020603050405020304" pitchFamily="18" charset="0"/>
                <a:cs typeface="Times New Roman" panose="02020603050405020304" pitchFamily="18" charset="0"/>
                <a:sym typeface="Symbol" panose="05050102010706020507" pitchFamily="18" charset="2"/>
              </a:rPr>
              <a:t>The answer gives an intrinsic limit on the ability to do the radio astronomy from the Earth’s surface</a:t>
            </a:r>
            <a:r>
              <a:rPr lang="en-US" sz="2400" i="1"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16</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3256502985"/>
              </p:ext>
            </p:extLst>
          </p:nvPr>
        </p:nvGraphicFramePr>
        <p:xfrm>
          <a:off x="2674274" y="1587390"/>
          <a:ext cx="4441825" cy="1022350"/>
        </p:xfrm>
        <a:graphic>
          <a:graphicData uri="http://schemas.openxmlformats.org/presentationml/2006/ole">
            <mc:AlternateContent xmlns:mc="http://schemas.openxmlformats.org/markup-compatibility/2006">
              <mc:Choice xmlns:v="urn:schemas-microsoft-com:vml" Requires="v">
                <p:oleObj spid="_x0000_s15474" name="Equation" r:id="rId4" imgW="2425680" imgH="558720" progId="Equation.DSMT4">
                  <p:embed/>
                </p:oleObj>
              </mc:Choice>
              <mc:Fallback>
                <p:oleObj name="Equation" r:id="rId4" imgW="2425680" imgH="558720" progId="Equation.DSMT4">
                  <p:embed/>
                  <p:pic>
                    <p:nvPicPr>
                      <p:cNvPr id="0" name=""/>
                      <p:cNvPicPr/>
                      <p:nvPr/>
                    </p:nvPicPr>
                    <p:blipFill>
                      <a:blip r:embed="rId5"/>
                      <a:stretch>
                        <a:fillRect/>
                      </a:stretch>
                    </p:blipFill>
                    <p:spPr>
                      <a:xfrm>
                        <a:off x="2674274" y="1587390"/>
                        <a:ext cx="4441825" cy="1022350"/>
                      </a:xfrm>
                      <a:prstGeom prst="rect">
                        <a:avLst/>
                      </a:prstGeom>
                      <a:solidFill>
                        <a:schemeClr val="bg1"/>
                      </a:solidFill>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456549041"/>
              </p:ext>
            </p:extLst>
          </p:nvPr>
        </p:nvGraphicFramePr>
        <p:xfrm>
          <a:off x="2296246" y="2662703"/>
          <a:ext cx="7169150" cy="750887"/>
        </p:xfrm>
        <a:graphic>
          <a:graphicData uri="http://schemas.openxmlformats.org/presentationml/2006/ole">
            <mc:AlternateContent xmlns:mc="http://schemas.openxmlformats.org/markup-compatibility/2006">
              <mc:Choice xmlns:v="urn:schemas-microsoft-com:vml" Requires="v">
                <p:oleObj spid="_x0000_s15475" name="Equation" r:id="rId6" imgW="3759120" imgH="393480" progId="Equation.DSMT4">
                  <p:embed/>
                </p:oleObj>
              </mc:Choice>
              <mc:Fallback>
                <p:oleObj name="Equation" r:id="rId6" imgW="3759120" imgH="393480" progId="Equation.DSMT4">
                  <p:embed/>
                  <p:pic>
                    <p:nvPicPr>
                      <p:cNvPr id="0" name=""/>
                      <p:cNvPicPr/>
                      <p:nvPr/>
                    </p:nvPicPr>
                    <p:blipFill>
                      <a:blip r:embed="rId7"/>
                      <a:stretch>
                        <a:fillRect/>
                      </a:stretch>
                    </p:blipFill>
                    <p:spPr>
                      <a:xfrm>
                        <a:off x="2296246" y="2662703"/>
                        <a:ext cx="7169150" cy="750887"/>
                      </a:xfrm>
                      <a:prstGeom prst="rect">
                        <a:avLst/>
                      </a:prstGeom>
                    </p:spPr>
                  </p:pic>
                </p:oleObj>
              </mc:Fallback>
            </mc:AlternateContent>
          </a:graphicData>
        </a:graphic>
      </p:graphicFrame>
    </p:spTree>
    <p:extLst>
      <p:ext uri="{BB962C8B-B14F-4D97-AF65-F5344CB8AC3E}">
        <p14:creationId xmlns:p14="http://schemas.microsoft.com/office/powerpoint/2010/main" val="3595117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Ionospheric structure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98070" y="1845734"/>
            <a:ext cx="4757609"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Radiation from the sun ionized the earth’s atmosphere between about 90 to 1000 km above the earth’s surface.</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Electrons are liberated from molecules and a space of free electrons and ions are created.</a:t>
            </a:r>
          </a:p>
          <a:p>
            <a:pPr>
              <a:buFont typeface="Arial" panose="020B0604020202020204" pitchFamily="34" charset="0"/>
              <a:buChar char="•"/>
            </a:pPr>
            <a:r>
              <a:rPr lang="en-US" sz="2400" b="1" dirty="0" smtClean="0">
                <a:solidFill>
                  <a:srgbClr val="FF0000"/>
                </a:solidFill>
                <a:latin typeface="Times New Roman" panose="02020603050405020304" pitchFamily="18" charset="0"/>
                <a:cs typeface="Times New Roman" panose="02020603050405020304" pitchFamily="18" charset="0"/>
              </a:rPr>
              <a:t>Free electron density on the order of 10</a:t>
            </a:r>
            <a:r>
              <a:rPr lang="en-US" sz="2400" b="1" baseline="30000" dirty="0" smtClean="0">
                <a:solidFill>
                  <a:srgbClr val="FF0000"/>
                </a:solidFill>
                <a:latin typeface="Times New Roman" panose="02020603050405020304" pitchFamily="18" charset="0"/>
                <a:cs typeface="Times New Roman" panose="02020603050405020304" pitchFamily="18" charset="0"/>
              </a:rPr>
              <a:t>10</a:t>
            </a:r>
            <a:r>
              <a:rPr lang="en-US" sz="2400" b="1" dirty="0" smtClean="0">
                <a:solidFill>
                  <a:srgbClr val="FF0000"/>
                </a:solidFill>
                <a:latin typeface="Times New Roman" panose="02020603050405020304" pitchFamily="18" charset="0"/>
                <a:cs typeface="Times New Roman" panose="02020603050405020304" pitchFamily="18" charset="0"/>
              </a:rPr>
              <a:t> to 10</a:t>
            </a:r>
            <a:r>
              <a:rPr lang="en-US" sz="2400" b="1" baseline="30000" dirty="0" smtClean="0">
                <a:solidFill>
                  <a:srgbClr val="FF0000"/>
                </a:solidFill>
                <a:latin typeface="Times New Roman" panose="02020603050405020304" pitchFamily="18" charset="0"/>
                <a:cs typeface="Times New Roman" panose="02020603050405020304" pitchFamily="18" charset="0"/>
              </a:rPr>
              <a:t>12</a:t>
            </a:r>
            <a:r>
              <a:rPr lang="en-US" sz="2400" b="1" dirty="0" smtClean="0">
                <a:solidFill>
                  <a:srgbClr val="FF0000"/>
                </a:solidFill>
                <a:latin typeface="Times New Roman" panose="02020603050405020304" pitchFamily="18" charset="0"/>
                <a:cs typeface="Times New Roman" panose="02020603050405020304" pitchFamily="18" charset="0"/>
              </a:rPr>
              <a:t> electrons per cubic meter </a:t>
            </a:r>
            <a:r>
              <a:rPr lang="en-US" sz="2400" dirty="0" smtClean="0">
                <a:latin typeface="Times New Roman" panose="02020603050405020304" pitchFamily="18" charset="0"/>
                <a:cs typeface="Times New Roman" panose="02020603050405020304" pitchFamily="18" charset="0"/>
              </a:rPr>
              <a:t>are produced by ionization from the sun’s rays.</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17</a:t>
            </a:fld>
            <a:endParaRPr lang="en-US"/>
          </a:p>
        </p:txBody>
      </p:sp>
      <p:pic>
        <p:nvPicPr>
          <p:cNvPr id="5" name="Picture 4"/>
          <p:cNvPicPr>
            <a:picLocks noChangeAspect="1"/>
          </p:cNvPicPr>
          <p:nvPr/>
        </p:nvPicPr>
        <p:blipFill>
          <a:blip r:embed="rId2"/>
          <a:stretch>
            <a:fillRect/>
          </a:stretch>
        </p:blipFill>
        <p:spPr>
          <a:xfrm>
            <a:off x="0" y="2076929"/>
            <a:ext cx="6336696" cy="3000846"/>
          </a:xfrm>
          <a:prstGeom prst="rect">
            <a:avLst/>
          </a:prstGeom>
        </p:spPr>
      </p:pic>
      <p:sp>
        <p:nvSpPr>
          <p:cNvPr id="6" name="Rectangle 5"/>
          <p:cNvSpPr/>
          <p:nvPr/>
        </p:nvSpPr>
        <p:spPr>
          <a:xfrm>
            <a:off x="2210938" y="6455578"/>
            <a:ext cx="8147713" cy="369332"/>
          </a:xfrm>
          <a:prstGeom prst="rect">
            <a:avLst/>
          </a:prstGeom>
        </p:spPr>
        <p:txBody>
          <a:bodyPr wrap="square">
            <a:spAutoFit/>
          </a:bodyPr>
          <a:lstStyle/>
          <a:p>
            <a:r>
              <a:rPr lang="en-US" dirty="0"/>
              <a:t>http://www.waves.utoronto.ca/prof/svhum/ece422/notes/20c-ionosphere.pdf</a:t>
            </a:r>
          </a:p>
        </p:txBody>
      </p:sp>
      <p:sp>
        <p:nvSpPr>
          <p:cNvPr id="7" name="TextBox 6"/>
          <p:cNvSpPr txBox="1"/>
          <p:nvPr/>
        </p:nvSpPr>
        <p:spPr>
          <a:xfrm>
            <a:off x="1097280" y="5077775"/>
            <a:ext cx="4203510" cy="707886"/>
          </a:xfrm>
          <a:prstGeom prst="rect">
            <a:avLst/>
          </a:prstGeom>
          <a:noFill/>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Electron density as a function of altitude, and various ionospheric layers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2553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The wave refraction in the ionosphere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845734"/>
            <a:ext cx="11982734" cy="4023360"/>
          </a:xfrm>
        </p:spPr>
        <p:txBody>
          <a:bodyPr>
            <a:normAutofit/>
          </a:bodyPr>
          <a:lstStyle/>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sym typeface="Symbol" panose="05050102010706020507" pitchFamily="18" charset="2"/>
              </a:rPr>
              <a:t>W</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hen </a:t>
            </a:r>
            <a:r>
              <a:rPr lang="en-US" sz="2400" dirty="0">
                <a:latin typeface="Times New Roman" panose="02020603050405020304" pitchFamily="18" charset="0"/>
                <a:cs typeface="Times New Roman" panose="02020603050405020304" pitchFamily="18" charset="0"/>
                <a:sym typeface="Symbol" panose="05050102010706020507" pitchFamily="18" charset="2"/>
              </a:rPr>
              <a:t> &gt;</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 </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the wave gets refracted and the geometric optics, Snell’s law, can be applied.</a:t>
            </a: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Since </a:t>
            </a:r>
            <a:r>
              <a:rPr lang="en-US" sz="2400" dirty="0">
                <a:latin typeface="Times New Roman" panose="02020603050405020304" pitchFamily="18" charset="0"/>
                <a:cs typeface="Times New Roman" panose="02020603050405020304" pitchFamily="18" charset="0"/>
              </a:rPr>
              <a:t>the ionosphere is a plasma, it can be shown that the refractive index is less than unity. Hence, the electromagnetic "ray" is bent away from the </a:t>
            </a:r>
            <a:r>
              <a:rPr lang="en-US" sz="2400" dirty="0" smtClean="0">
                <a:latin typeface="Times New Roman" panose="02020603050405020304" pitchFamily="18" charset="0"/>
                <a:cs typeface="Times New Roman" panose="02020603050405020304" pitchFamily="18" charset="0"/>
              </a:rPr>
              <a:t>normal. This actually is </a:t>
            </a:r>
            <a:r>
              <a:rPr lang="en-US" sz="2400" b="1" dirty="0" smtClean="0">
                <a:solidFill>
                  <a:srgbClr val="FF0000"/>
                </a:solidFill>
                <a:latin typeface="Times New Roman" panose="02020603050405020304" pitchFamily="18" charset="0"/>
                <a:cs typeface="Times New Roman" panose="02020603050405020304" pitchFamily="18" charset="0"/>
              </a:rPr>
              <a:t>the total reflection</a:t>
            </a:r>
            <a:r>
              <a:rPr lang="en-US" sz="2400" dirty="0" smtClean="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ionosphere may be subdivided into many layers.</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Snell’s law for the model is written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18</a:t>
            </a:fld>
            <a:endParaRPr lang="en-US"/>
          </a:p>
        </p:txBody>
      </p:sp>
      <p:pic>
        <p:nvPicPr>
          <p:cNvPr id="18434" name="Picture 2" descr="http://www.astrosurf.com/luxorion/Radio/radio-wave-refractio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2121" y="3515604"/>
            <a:ext cx="4846452" cy="31267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Object 4"/>
          <p:cNvGraphicFramePr>
            <a:graphicFrameLocks noChangeAspect="1"/>
          </p:cNvGraphicFramePr>
          <p:nvPr>
            <p:extLst>
              <p:ext uri="{D42A27DB-BD31-4B8C-83A1-F6EECF244321}">
                <p14:modId xmlns:p14="http://schemas.microsoft.com/office/powerpoint/2010/main" val="4222809003"/>
              </p:ext>
            </p:extLst>
          </p:nvPr>
        </p:nvGraphicFramePr>
        <p:xfrm>
          <a:off x="734256" y="5053687"/>
          <a:ext cx="5257111" cy="577000"/>
        </p:xfrm>
        <a:graphic>
          <a:graphicData uri="http://schemas.openxmlformats.org/presentationml/2006/ole">
            <mc:AlternateContent xmlns:mc="http://schemas.openxmlformats.org/markup-compatibility/2006">
              <mc:Choice xmlns:v="urn:schemas-microsoft-com:vml" Requires="v">
                <p:oleObj spid="_x0000_s18464" name="Equation" r:id="rId4" imgW="2082600" imgH="228600" progId="Equation.DSMT4">
                  <p:embed/>
                </p:oleObj>
              </mc:Choice>
              <mc:Fallback>
                <p:oleObj name="Equation" r:id="rId4" imgW="2082600" imgH="228600" progId="Equation.DSMT4">
                  <p:embed/>
                  <p:pic>
                    <p:nvPicPr>
                      <p:cNvPr id="0" name=""/>
                      <p:cNvPicPr/>
                      <p:nvPr/>
                    </p:nvPicPr>
                    <p:blipFill>
                      <a:blip r:embed="rId5"/>
                      <a:stretch>
                        <a:fillRect/>
                      </a:stretch>
                    </p:blipFill>
                    <p:spPr>
                      <a:xfrm>
                        <a:off x="734256" y="5053687"/>
                        <a:ext cx="5257111" cy="577000"/>
                      </a:xfrm>
                      <a:prstGeom prst="rect">
                        <a:avLst/>
                      </a:prstGeom>
                    </p:spPr>
                  </p:pic>
                </p:oleObj>
              </mc:Fallback>
            </mc:AlternateContent>
          </a:graphicData>
        </a:graphic>
      </p:graphicFrame>
    </p:spTree>
    <p:extLst>
      <p:ext uri="{BB962C8B-B14F-4D97-AF65-F5344CB8AC3E}">
        <p14:creationId xmlns:p14="http://schemas.microsoft.com/office/powerpoint/2010/main" val="14136615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081" y="286603"/>
            <a:ext cx="11163868" cy="1450757"/>
          </a:xfrm>
        </p:spPr>
        <p:txBody>
          <a:bodyPr/>
          <a:lstStyle/>
          <a:p>
            <a:r>
              <a:rPr lang="en-US" b="1" dirty="0" smtClean="0">
                <a:latin typeface="Times New Roman" panose="02020603050405020304" pitchFamily="18" charset="0"/>
                <a:cs typeface="Times New Roman" panose="02020603050405020304" pitchFamily="18" charset="0"/>
              </a:rPr>
              <a:t>Total internal reflection in the ionosphere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9307" y="1845734"/>
            <a:ext cx="10896373" cy="4787078"/>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condition for the wave to return to earth is to have </a:t>
            </a:r>
            <a:r>
              <a:rPr lang="en-US" sz="2400" b="1" dirty="0" smtClean="0">
                <a:solidFill>
                  <a:srgbClr val="FF0000"/>
                </a:solidFill>
                <a:latin typeface="Times New Roman" panose="02020603050405020304" pitchFamily="18" charset="0"/>
                <a:cs typeface="Times New Roman" panose="02020603050405020304" pitchFamily="18" charset="0"/>
              </a:rPr>
              <a:t>total internal </a:t>
            </a:r>
            <a:r>
              <a:rPr lang="en-US" sz="2400" b="1" dirty="0" smtClean="0">
                <a:solidFill>
                  <a:srgbClr val="FF0000"/>
                </a:solidFill>
                <a:latin typeface="Times New Roman" panose="02020603050405020304" pitchFamily="18" charset="0"/>
                <a:cs typeface="Times New Roman" panose="02020603050405020304" pitchFamily="18" charset="0"/>
              </a:rPr>
              <a:t>reflection</a:t>
            </a:r>
            <a:r>
              <a:rPr lang="en-US" sz="2400" dirty="0" smtClean="0">
                <a:latin typeface="Times New Roman" panose="02020603050405020304" pitchFamily="18" charset="0"/>
                <a:cs typeface="Times New Roman" panose="02020603050405020304" pitchFamily="18" charset="0"/>
              </a:rPr>
              <a:t>, which begin when the refracted angle is 90</a:t>
            </a:r>
            <a:r>
              <a:rPr lang="en-US" sz="2400" baseline="30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 If this happens at the </a:t>
            </a:r>
            <a:r>
              <a:rPr lang="en-US" sz="2400" i="1" dirty="0" smtClean="0">
                <a:latin typeface="Times New Roman" panose="02020603050405020304" pitchFamily="18" charset="0"/>
                <a:cs typeface="Times New Roman" panose="02020603050405020304" pitchFamily="18" charset="0"/>
              </a:rPr>
              <a:t>k</a:t>
            </a:r>
            <a:r>
              <a:rPr lang="en-US" sz="2400" dirty="0" smtClean="0">
                <a:latin typeface="Times New Roman" panose="02020603050405020304" pitchFamily="18" charset="0"/>
                <a:cs typeface="Times New Roman" panose="02020603050405020304" pitchFamily="18" charset="0"/>
              </a:rPr>
              <a:t>th layer and </a:t>
            </a:r>
            <a:r>
              <a:rPr lang="en-US" sz="2400" i="1" dirty="0" smtClean="0">
                <a:latin typeface="Times New Roman" panose="02020603050405020304" pitchFamily="18" charset="0"/>
                <a:cs typeface="Times New Roman" panose="02020603050405020304" pitchFamily="18" charset="0"/>
              </a:rPr>
              <a:t>n</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 = 1,</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gives the minimum electron number density required to achieve the total internal reflection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suggests that, apart from controlling the emitted power, the range of transmission can be controlled by manipulating the angle of radiation.</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19</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4264675432"/>
              </p:ext>
            </p:extLst>
          </p:nvPr>
        </p:nvGraphicFramePr>
        <p:xfrm>
          <a:off x="3824288" y="2713038"/>
          <a:ext cx="2986087" cy="1141412"/>
        </p:xfrm>
        <a:graphic>
          <a:graphicData uri="http://schemas.openxmlformats.org/presentationml/2006/ole">
            <mc:AlternateContent xmlns:mc="http://schemas.openxmlformats.org/markup-compatibility/2006">
              <mc:Choice xmlns:v="urn:schemas-microsoft-com:vml" Requires="v">
                <p:oleObj spid="_x0000_s19515" name="Equation" r:id="rId3" imgW="1396800" imgH="533160" progId="Equation.DSMT4">
                  <p:embed/>
                </p:oleObj>
              </mc:Choice>
              <mc:Fallback>
                <p:oleObj name="Equation" r:id="rId3" imgW="1396800" imgH="533160" progId="Equation.DSMT4">
                  <p:embed/>
                  <p:pic>
                    <p:nvPicPr>
                      <p:cNvPr id="0" name=""/>
                      <p:cNvPicPr/>
                      <p:nvPr/>
                    </p:nvPicPr>
                    <p:blipFill>
                      <a:blip r:embed="rId4"/>
                      <a:stretch>
                        <a:fillRect/>
                      </a:stretch>
                    </p:blipFill>
                    <p:spPr>
                      <a:xfrm>
                        <a:off x="3824288" y="2713038"/>
                        <a:ext cx="2986087" cy="1141412"/>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866782766"/>
              </p:ext>
            </p:extLst>
          </p:nvPr>
        </p:nvGraphicFramePr>
        <p:xfrm>
          <a:off x="3336925" y="4587945"/>
          <a:ext cx="3473450" cy="950913"/>
        </p:xfrm>
        <a:graphic>
          <a:graphicData uri="http://schemas.openxmlformats.org/presentationml/2006/ole">
            <mc:AlternateContent xmlns:mc="http://schemas.openxmlformats.org/markup-compatibility/2006">
              <mc:Choice xmlns:v="urn:schemas-microsoft-com:vml" Requires="v">
                <p:oleObj spid="_x0000_s19516" name="Equation" r:id="rId5" imgW="1625400" imgH="444240" progId="Equation.DSMT4">
                  <p:embed/>
                </p:oleObj>
              </mc:Choice>
              <mc:Fallback>
                <p:oleObj name="Equation" r:id="rId5" imgW="1625400" imgH="444240" progId="Equation.DSMT4">
                  <p:embed/>
                  <p:pic>
                    <p:nvPicPr>
                      <p:cNvPr id="0" name=""/>
                      <p:cNvPicPr/>
                      <p:nvPr/>
                    </p:nvPicPr>
                    <p:blipFill>
                      <a:blip r:embed="rId6"/>
                      <a:stretch>
                        <a:fillRect/>
                      </a:stretch>
                    </p:blipFill>
                    <p:spPr>
                      <a:xfrm>
                        <a:off x="3336925" y="4587945"/>
                        <a:ext cx="3473450" cy="950913"/>
                      </a:xfrm>
                      <a:prstGeom prst="rect">
                        <a:avLst/>
                      </a:prstGeom>
                    </p:spPr>
                  </p:pic>
                </p:oleObj>
              </mc:Fallback>
            </mc:AlternateContent>
          </a:graphicData>
        </a:graphic>
      </p:graphicFrame>
    </p:spTree>
    <p:extLst>
      <p:ext uri="{BB962C8B-B14F-4D97-AF65-F5344CB8AC3E}">
        <p14:creationId xmlns:p14="http://schemas.microsoft.com/office/powerpoint/2010/main" val="2962010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Simple models of dielectrics, conductors and plasmas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34851" y="1845734"/>
            <a:ext cx="10820829"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Consider the motion of a bound electron in the presence of an applied electric field.</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As the electron is separated from the positively charged nucleus due to electric field, an </a:t>
            </a:r>
            <a:r>
              <a:rPr lang="en-US" sz="2400" b="1" dirty="0" smtClean="0">
                <a:solidFill>
                  <a:srgbClr val="FF0000"/>
                </a:solidFill>
                <a:latin typeface="Times New Roman" panose="02020603050405020304" pitchFamily="18" charset="0"/>
                <a:cs typeface="Times New Roman" panose="02020603050405020304" pitchFamily="18" charset="0"/>
              </a:rPr>
              <a:t>electric dipole moment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is created.</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equation of motion for the dynamics of displacement x of the bound electron is given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Due to</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equation of motion becomes </a:t>
            </a:r>
            <a:endParaRPr lang="en-US" sz="2400" dirty="0">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218528585"/>
              </p:ext>
            </p:extLst>
          </p:nvPr>
        </p:nvGraphicFramePr>
        <p:xfrm>
          <a:off x="3618964" y="3947566"/>
          <a:ext cx="3192282" cy="475446"/>
        </p:xfrm>
        <a:graphic>
          <a:graphicData uri="http://schemas.openxmlformats.org/presentationml/2006/ole">
            <mc:AlternateContent xmlns:mc="http://schemas.openxmlformats.org/markup-compatibility/2006">
              <mc:Choice xmlns:v="urn:schemas-microsoft-com:vml" Requires="v">
                <p:oleObj spid="_x0000_s1302" name="Equation" r:id="rId4" imgW="1193760" imgH="177480" progId="Equation.DSMT4">
                  <p:embed/>
                </p:oleObj>
              </mc:Choice>
              <mc:Fallback>
                <p:oleObj name="Equation" r:id="rId4" imgW="1193760" imgH="177480" progId="Equation.DSMT4">
                  <p:embed/>
                  <p:pic>
                    <p:nvPicPr>
                      <p:cNvPr id="0" name=""/>
                      <p:cNvPicPr/>
                      <p:nvPr/>
                    </p:nvPicPr>
                    <p:blipFill>
                      <a:blip r:embed="rId5"/>
                      <a:stretch>
                        <a:fillRect/>
                      </a:stretch>
                    </p:blipFill>
                    <p:spPr>
                      <a:xfrm>
                        <a:off x="3618964" y="3947566"/>
                        <a:ext cx="3192282" cy="475446"/>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382668464"/>
              </p:ext>
            </p:extLst>
          </p:nvPr>
        </p:nvGraphicFramePr>
        <p:xfrm>
          <a:off x="1412009" y="4487407"/>
          <a:ext cx="1540160" cy="529934"/>
        </p:xfrm>
        <a:graphic>
          <a:graphicData uri="http://schemas.openxmlformats.org/presentationml/2006/ole">
            <mc:AlternateContent xmlns:mc="http://schemas.openxmlformats.org/markup-compatibility/2006">
              <mc:Choice xmlns:v="urn:schemas-microsoft-com:vml" Requires="v">
                <p:oleObj spid="_x0000_s1303" name="Equation" r:id="rId6" imgW="736560" imgH="253800" progId="Equation.DSMT4">
                  <p:embed/>
                </p:oleObj>
              </mc:Choice>
              <mc:Fallback>
                <p:oleObj name="Equation" r:id="rId6" imgW="736560" imgH="253800" progId="Equation.DSMT4">
                  <p:embed/>
                  <p:pic>
                    <p:nvPicPr>
                      <p:cNvPr id="0" name=""/>
                      <p:cNvPicPr/>
                      <p:nvPr/>
                    </p:nvPicPr>
                    <p:blipFill>
                      <a:blip r:embed="rId7"/>
                      <a:stretch>
                        <a:fillRect/>
                      </a:stretch>
                    </p:blipFill>
                    <p:spPr>
                      <a:xfrm>
                        <a:off x="1412009" y="4487407"/>
                        <a:ext cx="1540160" cy="529934"/>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50861564"/>
              </p:ext>
            </p:extLst>
          </p:nvPr>
        </p:nvGraphicFramePr>
        <p:xfrm>
          <a:off x="5214938" y="4730750"/>
          <a:ext cx="3192462" cy="1050925"/>
        </p:xfrm>
        <a:graphic>
          <a:graphicData uri="http://schemas.openxmlformats.org/presentationml/2006/ole">
            <mc:AlternateContent xmlns:mc="http://schemas.openxmlformats.org/markup-compatibility/2006">
              <mc:Choice xmlns:v="urn:schemas-microsoft-com:vml" Requires="v">
                <p:oleObj spid="_x0000_s1304" name="Equation" r:id="rId8" imgW="1193760" imgH="393480" progId="Equation.DSMT4">
                  <p:embed/>
                </p:oleObj>
              </mc:Choice>
              <mc:Fallback>
                <p:oleObj name="Equation" r:id="rId8" imgW="1193760" imgH="393480" progId="Equation.DSMT4">
                  <p:embed/>
                  <p:pic>
                    <p:nvPicPr>
                      <p:cNvPr id="0" name=""/>
                      <p:cNvPicPr/>
                      <p:nvPr/>
                    </p:nvPicPr>
                    <p:blipFill>
                      <a:blip r:embed="rId9"/>
                      <a:stretch>
                        <a:fillRect/>
                      </a:stretch>
                    </p:blipFill>
                    <p:spPr>
                      <a:xfrm>
                        <a:off x="5214938" y="4730750"/>
                        <a:ext cx="3192462" cy="1050925"/>
                      </a:xfrm>
                      <a:prstGeom prst="rect">
                        <a:avLst/>
                      </a:prstGeom>
                    </p:spPr>
                  </p:pic>
                </p:oleObj>
              </mc:Fallback>
            </mc:AlternateContent>
          </a:graphicData>
        </a:graphic>
      </p:graphicFrame>
      <p:sp>
        <p:nvSpPr>
          <p:cNvPr id="7" name="Slide Number Placeholder 6"/>
          <p:cNvSpPr>
            <a:spLocks noGrp="1"/>
          </p:cNvSpPr>
          <p:nvPr>
            <p:ph type="sldNum" sz="quarter" idx="12"/>
          </p:nvPr>
        </p:nvSpPr>
        <p:spPr/>
        <p:txBody>
          <a:bodyPr/>
          <a:lstStyle/>
          <a:p>
            <a:fld id="{BF862A83-7829-4EAB-BCD1-956F3A50E156}" type="slidenum">
              <a:rPr lang="en-US" smtClean="0"/>
              <a:t>2</a:t>
            </a:fld>
            <a:endParaRPr lang="en-US"/>
          </a:p>
        </p:txBody>
      </p:sp>
    </p:spTree>
    <p:extLst>
      <p:ext uri="{BB962C8B-B14F-4D97-AF65-F5344CB8AC3E}">
        <p14:creationId xmlns:p14="http://schemas.microsoft.com/office/powerpoint/2010/main" val="2444707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074" y="577641"/>
            <a:ext cx="6477228" cy="1450757"/>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Radio wave propagation with ionospheric reflection</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BF862A83-7829-4EAB-BCD1-956F3A50E156}" type="slidenum">
              <a:rPr lang="en-US" smtClean="0"/>
              <a:t>20</a:t>
            </a:fld>
            <a:endParaRPr lang="en-US"/>
          </a:p>
        </p:txBody>
      </p:sp>
      <p:pic>
        <p:nvPicPr>
          <p:cNvPr id="20482" name="Picture 2" descr="https://qph.ec.quoracdn.net/main-qimg-749962eec98eec5b7b72f70409f293b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074" y="1382898"/>
            <a:ext cx="5832018" cy="395123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24074" y="6455578"/>
            <a:ext cx="8046720" cy="369332"/>
          </a:xfrm>
          <a:prstGeom prst="rect">
            <a:avLst/>
          </a:prstGeom>
        </p:spPr>
        <p:txBody>
          <a:bodyPr wrap="square">
            <a:spAutoFit/>
          </a:bodyPr>
          <a:lstStyle/>
          <a:p>
            <a:r>
              <a:rPr lang="en-US" dirty="0"/>
              <a:t>https://www.quora.com/How-far-do-longwave-radio-signals-travel</a:t>
            </a:r>
          </a:p>
        </p:txBody>
      </p:sp>
      <p:pic>
        <p:nvPicPr>
          <p:cNvPr id="7" name="Picture 6"/>
          <p:cNvPicPr>
            <a:picLocks noChangeAspect="1"/>
          </p:cNvPicPr>
          <p:nvPr/>
        </p:nvPicPr>
        <p:blipFill>
          <a:blip r:embed="rId3"/>
          <a:stretch>
            <a:fillRect/>
          </a:stretch>
        </p:blipFill>
        <p:spPr>
          <a:xfrm>
            <a:off x="7246870" y="515618"/>
            <a:ext cx="4137057" cy="5555386"/>
          </a:xfrm>
          <a:prstGeom prst="rect">
            <a:avLst/>
          </a:prstGeom>
        </p:spPr>
      </p:pic>
      <p:sp>
        <p:nvSpPr>
          <p:cNvPr id="8" name="TextBox 7"/>
          <p:cNvSpPr txBox="1"/>
          <p:nvPr/>
        </p:nvSpPr>
        <p:spPr>
          <a:xfrm>
            <a:off x="239919" y="5118538"/>
            <a:ext cx="7045538" cy="1200329"/>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The major usefulness of the ionosphere is that the reflections enable wave propagation over a much larger distance than would be possible with line-of-sight.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604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Dispersion relation of plasma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0101" y="1763439"/>
            <a:ext cx="5340151" cy="4487235"/>
          </a:xfrm>
        </p:spPr>
        <p:txBody>
          <a:bodyPr>
            <a:normAutofit fontScale="92500" lnSpcReduction="10000"/>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From </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the dispersion relation of EM wave in plasma as</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At high frequencies (</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&gt;&gt;  </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rPr>
              <a:t>), the plasma dispersion relation </a:t>
            </a:r>
            <a:r>
              <a:rPr lang="en-US" sz="2400" b="1" dirty="0" smtClean="0">
                <a:solidFill>
                  <a:srgbClr val="FF0000"/>
                </a:solidFill>
                <a:latin typeface="Times New Roman" panose="02020603050405020304" pitchFamily="18" charset="0"/>
                <a:cs typeface="Times New Roman" panose="02020603050405020304" pitchFamily="18" charset="0"/>
              </a:rPr>
              <a:t>approached the vacuum relation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=ck</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Also, the effective dielectric constant is 1.</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What does this mean?</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Practically, this happens at VHF frequencies (30 – 300 MHz) and above.</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21</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856145071"/>
              </p:ext>
            </p:extLst>
          </p:nvPr>
        </p:nvGraphicFramePr>
        <p:xfrm>
          <a:off x="1097280" y="1937985"/>
          <a:ext cx="4698511" cy="750793"/>
        </p:xfrm>
        <a:graphic>
          <a:graphicData uri="http://schemas.openxmlformats.org/presentationml/2006/ole">
            <mc:AlternateContent xmlns:mc="http://schemas.openxmlformats.org/markup-compatibility/2006">
              <mc:Choice xmlns:v="urn:schemas-microsoft-com:vml" Requires="v">
                <p:oleObj spid="_x0000_s13458" name="Equation" r:id="rId4" imgW="2463480" imgH="393480" progId="Equation.DSMT4">
                  <p:embed/>
                </p:oleObj>
              </mc:Choice>
              <mc:Fallback>
                <p:oleObj name="Equation" r:id="rId4" imgW="2463480" imgH="393480" progId="Equation.DSMT4">
                  <p:embed/>
                  <p:pic>
                    <p:nvPicPr>
                      <p:cNvPr id="0" name=""/>
                      <p:cNvPicPr/>
                      <p:nvPr/>
                    </p:nvPicPr>
                    <p:blipFill>
                      <a:blip r:embed="rId5"/>
                      <a:stretch>
                        <a:fillRect/>
                      </a:stretch>
                    </p:blipFill>
                    <p:spPr>
                      <a:xfrm>
                        <a:off x="1097280" y="1937985"/>
                        <a:ext cx="4698511" cy="750793"/>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99003894"/>
              </p:ext>
            </p:extLst>
          </p:nvPr>
        </p:nvGraphicFramePr>
        <p:xfrm>
          <a:off x="1769897" y="3239701"/>
          <a:ext cx="1865312" cy="557213"/>
        </p:xfrm>
        <a:graphic>
          <a:graphicData uri="http://schemas.openxmlformats.org/presentationml/2006/ole">
            <mc:AlternateContent xmlns:mc="http://schemas.openxmlformats.org/markup-compatibility/2006">
              <mc:Choice xmlns:v="urn:schemas-microsoft-com:vml" Requires="v">
                <p:oleObj spid="_x0000_s13459" name="Equation" r:id="rId6" imgW="977760" imgH="291960" progId="Equation.DSMT4">
                  <p:embed/>
                </p:oleObj>
              </mc:Choice>
              <mc:Fallback>
                <p:oleObj name="Equation" r:id="rId6" imgW="977760" imgH="291960" progId="Equation.DSMT4">
                  <p:embed/>
                  <p:pic>
                    <p:nvPicPr>
                      <p:cNvPr id="0" name=""/>
                      <p:cNvPicPr/>
                      <p:nvPr/>
                    </p:nvPicPr>
                    <p:blipFill>
                      <a:blip r:embed="rId7"/>
                      <a:stretch>
                        <a:fillRect/>
                      </a:stretch>
                    </p:blipFill>
                    <p:spPr>
                      <a:xfrm>
                        <a:off x="1769897" y="3239701"/>
                        <a:ext cx="1865312" cy="557213"/>
                      </a:xfrm>
                      <a:prstGeom prst="rect">
                        <a:avLst/>
                      </a:prstGeom>
                    </p:spPr>
                  </p:pic>
                </p:oleObj>
              </mc:Fallback>
            </mc:AlternateContent>
          </a:graphicData>
        </a:graphic>
      </p:graphicFrame>
      <p:pic>
        <p:nvPicPr>
          <p:cNvPr id="13319" name="Picture 7" descr="http://web.mit.edu/8.334/www/grades/projects/projects08/EvangelosSfakianakis/9_files/image003.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26479" y="2238233"/>
            <a:ext cx="5831595" cy="387441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612868" y="6438501"/>
            <a:ext cx="8853899" cy="369332"/>
          </a:xfrm>
          <a:prstGeom prst="rect">
            <a:avLst/>
          </a:prstGeom>
        </p:spPr>
        <p:txBody>
          <a:bodyPr wrap="square">
            <a:spAutoFit/>
          </a:bodyPr>
          <a:lstStyle/>
          <a:p>
            <a:r>
              <a:rPr lang="en-US" dirty="0" smtClean="0"/>
              <a:t>http://web.mit.edu/8.334/www/grades/projects/projects08/EvangelosSfakianakis/9.htm</a:t>
            </a:r>
            <a:endParaRPr lang="en-US" dirty="0"/>
          </a:p>
        </p:txBody>
      </p:sp>
    </p:spTree>
    <p:extLst>
      <p:ext uri="{BB962C8B-B14F-4D97-AF65-F5344CB8AC3E}">
        <p14:creationId xmlns:p14="http://schemas.microsoft.com/office/powerpoint/2010/main" val="33453400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224" y="99631"/>
            <a:ext cx="10844511" cy="1450757"/>
          </a:xfrm>
        </p:spPr>
        <p:txBody>
          <a:bodyPr/>
          <a:lstStyle/>
          <a:p>
            <a:r>
              <a:rPr lang="en-US" b="1" dirty="0" smtClean="0">
                <a:latin typeface="Times New Roman" panose="02020603050405020304" pitchFamily="18" charset="0"/>
                <a:cs typeface="Times New Roman" panose="02020603050405020304" pitchFamily="18" charset="0"/>
              </a:rPr>
              <a:t>The group velocity of waves in the plasma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Regarding the dispersion relation of EM wave propagation in the plasma,</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group velocity </a:t>
            </a:r>
            <a:r>
              <a:rPr lang="en-US" sz="2400" i="1" dirty="0" smtClean="0">
                <a:latin typeface="Times New Roman" panose="02020603050405020304" pitchFamily="18" charset="0"/>
                <a:cs typeface="Times New Roman" panose="02020603050405020304" pitchFamily="18" charset="0"/>
              </a:rPr>
              <a:t>v</a:t>
            </a:r>
            <a:r>
              <a:rPr lang="en-US" sz="2400" baseline="-25000" dirty="0" smtClean="0">
                <a:latin typeface="Times New Roman" panose="02020603050405020304" pitchFamily="18" charset="0"/>
                <a:cs typeface="Times New Roman" panose="02020603050405020304" pitchFamily="18" charset="0"/>
              </a:rPr>
              <a:t>g</a:t>
            </a:r>
            <a:r>
              <a:rPr lang="en-US" sz="2400" dirty="0" smtClean="0">
                <a:latin typeface="Times New Roman" panose="02020603050405020304" pitchFamily="18" charset="0"/>
                <a:cs typeface="Times New Roman" panose="02020603050405020304" pitchFamily="18" charset="0"/>
              </a:rPr>
              <a:t> can be determined from d</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dk</a:t>
            </a: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group velocity is less than c at all frequencies </a:t>
            </a:r>
            <a:r>
              <a:rPr lang="en-US" sz="2400" dirty="0">
                <a:latin typeface="Times New Roman" panose="02020603050405020304" pitchFamily="18" charset="0"/>
                <a:cs typeface="Times New Roman" panose="02020603050405020304" pitchFamily="18" charset="0"/>
                <a:sym typeface="Symbol" panose="05050102010706020507" pitchFamily="18" charset="2"/>
              </a:rPr>
              <a:t> &gt; </a:t>
            </a:r>
            <a:r>
              <a:rPr lang="en-US" sz="2400" baseline="-25000" dirty="0">
                <a:latin typeface="Times New Roman" panose="02020603050405020304" pitchFamily="18" charset="0"/>
                <a:cs typeface="Times New Roman" panose="02020603050405020304" pitchFamily="18" charset="0"/>
                <a:sym typeface="Symbol" panose="05050102010706020507" pitchFamily="18" charset="2"/>
              </a:rPr>
              <a:t>p</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22</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894613503"/>
              </p:ext>
            </p:extLst>
          </p:nvPr>
        </p:nvGraphicFramePr>
        <p:xfrm>
          <a:off x="4867939" y="2331676"/>
          <a:ext cx="1865312" cy="557213"/>
        </p:xfrm>
        <a:graphic>
          <a:graphicData uri="http://schemas.openxmlformats.org/presentationml/2006/ole">
            <mc:AlternateContent xmlns:mc="http://schemas.openxmlformats.org/markup-compatibility/2006">
              <mc:Choice xmlns:v="urn:schemas-microsoft-com:vml" Requires="v">
                <p:oleObj spid="_x0000_s21554" name="Equation" r:id="rId3" imgW="977760" imgH="291960" progId="Equation.DSMT4">
                  <p:embed/>
                </p:oleObj>
              </mc:Choice>
              <mc:Fallback>
                <p:oleObj name="Equation" r:id="rId3" imgW="977760" imgH="291960" progId="Equation.DSMT4">
                  <p:embed/>
                  <p:pic>
                    <p:nvPicPr>
                      <p:cNvPr id="0" name=""/>
                      <p:cNvPicPr/>
                      <p:nvPr/>
                    </p:nvPicPr>
                    <p:blipFill>
                      <a:blip r:embed="rId4"/>
                      <a:stretch>
                        <a:fillRect/>
                      </a:stretch>
                    </p:blipFill>
                    <p:spPr>
                      <a:xfrm>
                        <a:off x="4867939" y="2331676"/>
                        <a:ext cx="1865312" cy="557213"/>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099000602"/>
              </p:ext>
            </p:extLst>
          </p:nvPr>
        </p:nvGraphicFramePr>
        <p:xfrm>
          <a:off x="4023117" y="3374831"/>
          <a:ext cx="4206724" cy="1729431"/>
        </p:xfrm>
        <a:graphic>
          <a:graphicData uri="http://schemas.openxmlformats.org/presentationml/2006/ole">
            <mc:AlternateContent xmlns:mc="http://schemas.openxmlformats.org/markup-compatibility/2006">
              <mc:Choice xmlns:v="urn:schemas-microsoft-com:vml" Requires="v">
                <p:oleObj spid="_x0000_s21555" name="Equation" r:id="rId5" imgW="2286000" imgH="939600" progId="Equation.DSMT4">
                  <p:embed/>
                </p:oleObj>
              </mc:Choice>
              <mc:Fallback>
                <p:oleObj name="Equation" r:id="rId5" imgW="2286000" imgH="939600" progId="Equation.DSMT4">
                  <p:embed/>
                  <p:pic>
                    <p:nvPicPr>
                      <p:cNvPr id="0" name=""/>
                      <p:cNvPicPr/>
                      <p:nvPr/>
                    </p:nvPicPr>
                    <p:blipFill>
                      <a:blip r:embed="rId6"/>
                      <a:stretch>
                        <a:fillRect/>
                      </a:stretch>
                    </p:blipFill>
                    <p:spPr>
                      <a:xfrm>
                        <a:off x="4023117" y="3374831"/>
                        <a:ext cx="4206724" cy="1729431"/>
                      </a:xfrm>
                      <a:prstGeom prst="rect">
                        <a:avLst/>
                      </a:prstGeom>
                    </p:spPr>
                  </p:pic>
                </p:oleObj>
              </mc:Fallback>
            </mc:AlternateContent>
          </a:graphicData>
        </a:graphic>
      </p:graphicFrame>
    </p:spTree>
    <p:extLst>
      <p:ext uri="{BB962C8B-B14F-4D97-AF65-F5344CB8AC3E}">
        <p14:creationId xmlns:p14="http://schemas.microsoft.com/office/powerpoint/2010/main" val="30644158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What happens to the VHF waves propagation in the ionosphere.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10232" y="1845734"/>
            <a:ext cx="5172502" cy="4023360"/>
          </a:xfrm>
        </p:spPr>
        <p:txBody>
          <a:bodyPr>
            <a:no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 simply pass through the plasma </a:t>
            </a:r>
            <a:r>
              <a:rPr lang="en-US" sz="2400" b="1" dirty="0" smtClean="0">
                <a:solidFill>
                  <a:srgbClr val="FF0000"/>
                </a:solidFill>
                <a:latin typeface="Times New Roman" panose="02020603050405020304" pitchFamily="18" charset="0"/>
                <a:cs typeface="Times New Roman" panose="02020603050405020304" pitchFamily="18" charset="0"/>
              </a:rPr>
              <a:t>without significant </a:t>
            </a:r>
            <a:r>
              <a:rPr lang="en-US" sz="2400" dirty="0" smtClean="0">
                <a:latin typeface="Times New Roman" panose="02020603050405020304" pitchFamily="18" charset="0"/>
                <a:cs typeface="Times New Roman" panose="02020603050405020304" pitchFamily="18" charset="0"/>
              </a:rPr>
              <a:t>refraction.</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However, there can be an effect from the Earth’s magnetic field causing the medium to become anisotropic.</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Waves at these frequencies undergo Faraday rotation by the ionosphere.</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This means the polarization vector is rotated as the wave passes through the atmosphere.</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23</a:t>
            </a:fld>
            <a:endParaRPr lang="en-US"/>
          </a:p>
        </p:txBody>
      </p:sp>
      <p:sp>
        <p:nvSpPr>
          <p:cNvPr id="7" name="Rectangle 6"/>
          <p:cNvSpPr/>
          <p:nvPr/>
        </p:nvSpPr>
        <p:spPr>
          <a:xfrm>
            <a:off x="2210938" y="6455578"/>
            <a:ext cx="8147713" cy="369332"/>
          </a:xfrm>
          <a:prstGeom prst="rect">
            <a:avLst/>
          </a:prstGeom>
        </p:spPr>
        <p:txBody>
          <a:bodyPr wrap="square">
            <a:spAutoFit/>
          </a:bodyPr>
          <a:lstStyle/>
          <a:p>
            <a:r>
              <a:rPr lang="en-US" dirty="0"/>
              <a:t>http://www.waves.utoronto.ca/prof/svhum/ece422/notes/20c-ionosphere.pdf</a:t>
            </a:r>
          </a:p>
        </p:txBody>
      </p:sp>
      <p:pic>
        <p:nvPicPr>
          <p:cNvPr id="6" name="Picture 5"/>
          <p:cNvPicPr>
            <a:picLocks noChangeAspect="1"/>
          </p:cNvPicPr>
          <p:nvPr/>
        </p:nvPicPr>
        <p:blipFill>
          <a:blip r:embed="rId3"/>
          <a:stretch>
            <a:fillRect/>
          </a:stretch>
        </p:blipFill>
        <p:spPr>
          <a:xfrm>
            <a:off x="33361" y="2323843"/>
            <a:ext cx="6743508" cy="3203499"/>
          </a:xfrm>
          <a:prstGeom prst="rect">
            <a:avLst/>
          </a:prstGeom>
        </p:spPr>
      </p:pic>
      <p:sp>
        <p:nvSpPr>
          <p:cNvPr id="8" name="TextBox 7"/>
          <p:cNvSpPr txBox="1"/>
          <p:nvPr/>
        </p:nvSpPr>
        <p:spPr>
          <a:xfrm>
            <a:off x="27293" y="5809992"/>
            <a:ext cx="8816454" cy="523220"/>
          </a:xfrm>
          <a:prstGeom prst="rect">
            <a:avLst/>
          </a:prstGeom>
          <a:noFill/>
        </p:spPr>
        <p:txBody>
          <a:bodyPr wrap="squar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What happens to the propagations of HW and SW?</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9" name="Oval 8"/>
          <p:cNvSpPr/>
          <p:nvPr/>
        </p:nvSpPr>
        <p:spPr>
          <a:xfrm>
            <a:off x="1473958" y="4544704"/>
            <a:ext cx="586854" cy="47767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509749" y="3447920"/>
            <a:ext cx="586854" cy="47767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6991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5484" y="-304088"/>
            <a:ext cx="10058400" cy="1450757"/>
          </a:xfrm>
        </p:spPr>
        <p:txBody>
          <a:bodyPr/>
          <a:lstStyle/>
          <a:p>
            <a:r>
              <a:rPr lang="en-US" b="1" dirty="0" smtClean="0">
                <a:latin typeface="Times New Roman" panose="02020603050405020304" pitchFamily="18" charset="0"/>
                <a:cs typeface="Times New Roman" panose="02020603050405020304" pitchFamily="18" charset="0"/>
              </a:rPr>
              <a:t>Imaginary wave number </a:t>
            </a:r>
            <a:r>
              <a:rPr lang="en-US" b="1" i="1" dirty="0" smtClean="0">
                <a:latin typeface="Times New Roman" panose="02020603050405020304" pitchFamily="18" charset="0"/>
                <a:cs typeface="Times New Roman" panose="02020603050405020304" pitchFamily="18" charset="0"/>
              </a:rPr>
              <a:t>k</a:t>
            </a:r>
            <a:r>
              <a:rPr lang="en-US" b="1" dirty="0" smtClean="0">
                <a:latin typeface="Times New Roman" panose="02020603050405020304" pitchFamily="18" charset="0"/>
                <a:cs typeface="Times New Roman" panose="02020603050405020304" pitchFamily="18" charset="0"/>
              </a:rPr>
              <a:t> in plasma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23081" y="1845733"/>
            <a:ext cx="11464119" cy="4377645"/>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Recall                                .  When                , the </a:t>
            </a:r>
            <a:r>
              <a:rPr lang="en-US" sz="2400" b="1" dirty="0" smtClean="0">
                <a:solidFill>
                  <a:srgbClr val="FF0000"/>
                </a:solidFill>
                <a:latin typeface="Times New Roman" panose="02020603050405020304" pitchFamily="18" charset="0"/>
                <a:cs typeface="Times New Roman" panose="02020603050405020304" pitchFamily="18" charset="0"/>
              </a:rPr>
              <a:t>wavenumber becomes imaginary </a:t>
            </a:r>
            <a:r>
              <a:rPr lang="en-US" sz="2400" dirty="0" smtClean="0">
                <a:latin typeface="Times New Roman" panose="02020603050405020304" pitchFamily="18" charset="0"/>
                <a:cs typeface="Times New Roman" panose="02020603050405020304" pitchFamily="18" charset="0"/>
              </a:rPr>
              <a:t>(j</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sym typeface="Symbol" panose="05050102010706020507" pitchFamily="18" charset="2"/>
              </a:rPr>
              <a:t>In other words, the dielectric constant becomes negative and the propagation constant becomes imaginary.</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electric filed of the wave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E</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exp[j(</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kz</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a:t>
            </a:r>
            <a:r>
              <a:rPr lang="en-US" sz="2400" dirty="0" smtClean="0">
                <a:latin typeface="Times New Roman" panose="02020603050405020304" pitchFamily="18" charset="0"/>
                <a:cs typeface="Times New Roman" panose="02020603050405020304" pitchFamily="18" charset="0"/>
              </a:rPr>
              <a:t>)]  becomes </a:t>
            </a:r>
            <a:r>
              <a:rPr lang="en-US" sz="2400" i="1" dirty="0" smtClean="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E</a:t>
            </a:r>
            <a:r>
              <a:rPr lang="en-US" sz="2400" baseline="-25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z</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j</a:t>
            </a:r>
            <a:r>
              <a:rPr lang="en-US" sz="2400" dirty="0" err="1" smtClean="0">
                <a:latin typeface="Times New Roman" panose="02020603050405020304" pitchFamily="18" charset="0"/>
                <a:cs typeface="Times New Roman" panose="02020603050405020304" pitchFamily="18" charset="0"/>
                <a:sym typeface="Symbol" panose="05050102010706020507" pitchFamily="18" charset="2"/>
              </a:rPr>
              <a:t>t</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 will </a:t>
            </a:r>
            <a:r>
              <a:rPr lang="en-US" sz="2400" b="1" dirty="0" smtClean="0">
                <a:solidFill>
                  <a:srgbClr val="FF0000"/>
                </a:solidFill>
                <a:latin typeface="Times New Roman" panose="02020603050405020304" pitchFamily="18" charset="0"/>
                <a:cs typeface="Times New Roman" panose="02020603050405020304" pitchFamily="18" charset="0"/>
              </a:rPr>
              <a:t>exponentially decay </a:t>
            </a:r>
            <a:r>
              <a:rPr lang="en-US" sz="2400" dirty="0" smtClean="0">
                <a:latin typeface="Times New Roman" panose="02020603050405020304" pitchFamily="18" charset="0"/>
                <a:cs typeface="Times New Roman" panose="02020603050405020304" pitchFamily="18" charset="0"/>
              </a:rPr>
              <a:t>with distance according to  </a:t>
            </a:r>
            <a:r>
              <a:rPr lang="en-US" sz="2400" dirty="0" err="1" smtClean="0">
                <a:latin typeface="Times New Roman" panose="02020603050405020304" pitchFamily="18" charset="0"/>
                <a:cs typeface="Times New Roman" panose="02020603050405020304" pitchFamily="18" charset="0"/>
              </a:rPr>
              <a:t>exp</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sym typeface="Symbol" panose="05050102010706020507" pitchFamily="18" charset="2"/>
              </a:rPr>
              <a:t>z</a:t>
            </a:r>
            <a:r>
              <a:rPr lang="en-US" sz="2400" dirty="0" smtClean="0">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The wave is NOT absorbed because the loss from electron collision has been ignored. This implies that the wave incident on the medium surface would be totally reflected</a:t>
            </a:r>
            <a:r>
              <a:rPr lang="en-US" sz="2400" dirty="0" smtClean="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waves have a </a:t>
            </a:r>
            <a:r>
              <a:rPr lang="en-US" sz="2400" b="1" i="1" dirty="0" smtClean="0">
                <a:solidFill>
                  <a:srgbClr val="FF0000"/>
                </a:solidFill>
                <a:latin typeface="Times New Roman" panose="02020603050405020304" pitchFamily="18" charset="0"/>
                <a:cs typeface="Times New Roman" panose="02020603050405020304" pitchFamily="18" charset="0"/>
              </a:rPr>
              <a:t>cut off  </a:t>
            </a:r>
            <a:r>
              <a:rPr lang="en-US" sz="2400" dirty="0" smtClean="0">
                <a:latin typeface="Times New Roman" panose="02020603050405020304" pitchFamily="18" charset="0"/>
                <a:cs typeface="Times New Roman" panose="02020603050405020304" pitchFamily="18" charset="0"/>
              </a:rPr>
              <a:t>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p>
          <a:p>
            <a:pPr>
              <a:buFont typeface="Arial" panose="020B0604020202020204" pitchFamily="34" charset="0"/>
              <a:buChar char="•"/>
            </a:pPr>
            <a:endParaRPr lang="en-US" sz="2400" baseline="-25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24</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530428506"/>
              </p:ext>
            </p:extLst>
          </p:nvPr>
        </p:nvGraphicFramePr>
        <p:xfrm>
          <a:off x="1620915" y="1701122"/>
          <a:ext cx="1914525" cy="750887"/>
        </p:xfrm>
        <a:graphic>
          <a:graphicData uri="http://schemas.openxmlformats.org/presentationml/2006/ole">
            <mc:AlternateContent xmlns:mc="http://schemas.openxmlformats.org/markup-compatibility/2006">
              <mc:Choice xmlns:v="urn:schemas-microsoft-com:vml" Requires="v">
                <p:oleObj spid="_x0000_s14404" name="Equation" r:id="rId4" imgW="1002960" imgH="393480" progId="Equation.DSMT4">
                  <p:embed/>
                </p:oleObj>
              </mc:Choice>
              <mc:Fallback>
                <p:oleObj name="Equation" r:id="rId4" imgW="1002960" imgH="393480" progId="Equation.DSMT4">
                  <p:embed/>
                  <p:pic>
                    <p:nvPicPr>
                      <p:cNvPr id="0" name=""/>
                      <p:cNvPicPr/>
                      <p:nvPr/>
                    </p:nvPicPr>
                    <p:blipFill>
                      <a:blip r:embed="rId5"/>
                      <a:stretch>
                        <a:fillRect/>
                      </a:stretch>
                    </p:blipFill>
                    <p:spPr>
                      <a:xfrm>
                        <a:off x="1620915" y="1701122"/>
                        <a:ext cx="1914525" cy="750887"/>
                      </a:xfrm>
                      <a:prstGeom prst="rect">
                        <a:avLst/>
                      </a:prstGeom>
                      <a:solidFill>
                        <a:schemeClr val="bg1"/>
                      </a:solidFill>
                    </p:spPr>
                  </p:pic>
                </p:oleObj>
              </mc:Fallback>
            </mc:AlternateContent>
          </a:graphicData>
        </a:graphic>
      </p:graphicFrame>
      <p:sp>
        <p:nvSpPr>
          <p:cNvPr id="6" name="Rectangle 5"/>
          <p:cNvSpPr/>
          <p:nvPr/>
        </p:nvSpPr>
        <p:spPr>
          <a:xfrm>
            <a:off x="4727817" y="1845732"/>
            <a:ext cx="1236256" cy="461665"/>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sym typeface="Symbol" panose="05050102010706020507" pitchFamily="18" charset="2"/>
              </a:rPr>
              <a:t>  </a:t>
            </a:r>
            <a:r>
              <a:rPr lang="en-US" sz="2400" dirty="0">
                <a:latin typeface="Times New Roman" panose="02020603050405020304" pitchFamily="18" charset="0"/>
                <a:cs typeface="Times New Roman" panose="02020603050405020304" pitchFamily="18" charset="0"/>
                <a:sym typeface="Symbol" panose="05050102010706020507" pitchFamily="18" charset="2"/>
              </a:rPr>
              <a:t>&lt;</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p>
        </p:txBody>
      </p:sp>
    </p:spTree>
    <p:extLst>
      <p:ext uri="{BB962C8B-B14F-4D97-AF65-F5344CB8AC3E}">
        <p14:creationId xmlns:p14="http://schemas.microsoft.com/office/powerpoint/2010/main" val="28312355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Penetration depth in the plasma</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7546" y="1845734"/>
            <a:ext cx="10828134"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When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&lt; </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the wave number becomes imaginary. This suggests that the EM waves incident on the plasma will be attenuated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without absorption</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within the plasma.</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penetration depth can be worked out when the amplitude of the transmitted wave becomes </a:t>
            </a:r>
            <a:r>
              <a:rPr lang="en-US" sz="24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1/</a:t>
            </a:r>
            <a:r>
              <a:rPr lang="en-US"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e</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The penetration depth  = 1/ can be written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sym typeface="Symbol" panose="05050102010706020507" pitchFamily="18" charset="2"/>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sym typeface="Symbol" panose="05050102010706020507" pitchFamily="18" charset="2"/>
              </a:rPr>
              <a:t>This can be approximated as                          when </a:t>
            </a:r>
            <a:r>
              <a:rPr lang="en-US" sz="2400" dirty="0">
                <a:latin typeface="Times New Roman" panose="02020603050405020304" pitchFamily="18" charset="0"/>
                <a:cs typeface="Times New Roman" panose="02020603050405020304" pitchFamily="18" charset="0"/>
                <a:sym typeface="Symbol" panose="05050102010706020507" pitchFamily="18" charset="2"/>
              </a:rPr>
              <a:t>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&lt;&lt; </a:t>
            </a:r>
            <a:r>
              <a:rPr lang="en-US" sz="2400" dirty="0">
                <a:latin typeface="Times New Roman" panose="02020603050405020304" pitchFamily="18" charset="0"/>
                <a:cs typeface="Times New Roman" panose="02020603050405020304" pitchFamily="18" charset="0"/>
                <a:sym typeface="Symbol" panose="05050102010706020507" pitchFamily="18" charset="2"/>
              </a:rPr>
              <a:t></a:t>
            </a:r>
            <a:r>
              <a:rPr lang="en-US" sz="2400" baseline="-25000" dirty="0" smtClean="0">
                <a:latin typeface="Times New Roman" panose="02020603050405020304" pitchFamily="18" charset="0"/>
                <a:cs typeface="Times New Roman" panose="02020603050405020304" pitchFamily="18" charset="0"/>
                <a:sym typeface="Symbol" panose="05050102010706020507" pitchFamily="18" charset="2"/>
              </a:rPr>
              <a:t>p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778295221"/>
              </p:ext>
            </p:extLst>
          </p:nvPr>
        </p:nvGraphicFramePr>
        <p:xfrm>
          <a:off x="6811127" y="3129449"/>
          <a:ext cx="2779262" cy="1258982"/>
        </p:xfrm>
        <a:graphic>
          <a:graphicData uri="http://schemas.openxmlformats.org/presentationml/2006/ole">
            <mc:AlternateContent xmlns:mc="http://schemas.openxmlformats.org/markup-compatibility/2006">
              <mc:Choice xmlns:v="urn:schemas-microsoft-com:vml" Requires="v">
                <p:oleObj spid="_x0000_s17492" name="Equation" r:id="rId4" imgW="1485720" imgH="672840" progId="Equation.DSMT4">
                  <p:embed/>
                </p:oleObj>
              </mc:Choice>
              <mc:Fallback>
                <p:oleObj name="Equation" r:id="rId4" imgW="1485720" imgH="672840" progId="Equation.DSMT4">
                  <p:embed/>
                  <p:pic>
                    <p:nvPicPr>
                      <p:cNvPr id="0" name=""/>
                      <p:cNvPicPr/>
                      <p:nvPr/>
                    </p:nvPicPr>
                    <p:blipFill>
                      <a:blip r:embed="rId5"/>
                      <a:stretch>
                        <a:fillRect/>
                      </a:stretch>
                    </p:blipFill>
                    <p:spPr>
                      <a:xfrm>
                        <a:off x="6811127" y="3129449"/>
                        <a:ext cx="2779262" cy="1258982"/>
                      </a:xfrm>
                      <a:prstGeom prst="rect">
                        <a:avLst/>
                      </a:prstGeom>
                      <a:solidFill>
                        <a:srgbClr val="FFFF00"/>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00082218"/>
              </p:ext>
            </p:extLst>
          </p:nvPr>
        </p:nvGraphicFramePr>
        <p:xfrm>
          <a:off x="4151963" y="5042739"/>
          <a:ext cx="1141412" cy="474662"/>
        </p:xfrm>
        <a:graphic>
          <a:graphicData uri="http://schemas.openxmlformats.org/presentationml/2006/ole">
            <mc:AlternateContent xmlns:mc="http://schemas.openxmlformats.org/markup-compatibility/2006">
              <mc:Choice xmlns:v="urn:schemas-microsoft-com:vml" Requires="v">
                <p:oleObj spid="_x0000_s17493" name="Equation" r:id="rId6" imgW="609480" imgH="253800" progId="Equation.DSMT4">
                  <p:embed/>
                </p:oleObj>
              </mc:Choice>
              <mc:Fallback>
                <p:oleObj name="Equation" r:id="rId6" imgW="609480" imgH="253800" progId="Equation.DSMT4">
                  <p:embed/>
                  <p:pic>
                    <p:nvPicPr>
                      <p:cNvPr id="0" name=""/>
                      <p:cNvPicPr/>
                      <p:nvPr/>
                    </p:nvPicPr>
                    <p:blipFill>
                      <a:blip r:embed="rId7"/>
                      <a:stretch>
                        <a:fillRect/>
                      </a:stretch>
                    </p:blipFill>
                    <p:spPr>
                      <a:xfrm>
                        <a:off x="4151963" y="5042739"/>
                        <a:ext cx="1141412" cy="474662"/>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37218453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0"/>
            <a:ext cx="10058400" cy="1450757"/>
          </a:xfrm>
        </p:spPr>
        <p:txBody>
          <a:bodyPr/>
          <a:lstStyle/>
          <a:p>
            <a:r>
              <a:rPr lang="en-US" b="1" dirty="0" smtClean="0">
                <a:latin typeface="Times New Roman" panose="02020603050405020304" pitchFamily="18" charset="0"/>
                <a:cs typeface="Times New Roman" panose="02020603050405020304" pitchFamily="18" charset="0"/>
              </a:rPr>
              <a:t>The measurement of the electron number density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4716" y="1845734"/>
            <a:ext cx="4053385"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electromagnetic wave can be used as probe to measure the electron number density of plasma.</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method relies on the variation of the angular frequency of the transmitted wave until propagation no longer occurs and a reflected wave is reflected or vice versa.</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26</a:t>
            </a:fld>
            <a:endParaRPr lang="en-US"/>
          </a:p>
        </p:txBody>
      </p:sp>
      <p:pic>
        <p:nvPicPr>
          <p:cNvPr id="5" name="Picture 4"/>
          <p:cNvPicPr>
            <a:picLocks noChangeAspect="1"/>
          </p:cNvPicPr>
          <p:nvPr/>
        </p:nvPicPr>
        <p:blipFill>
          <a:blip r:embed="rId3"/>
          <a:stretch>
            <a:fillRect/>
          </a:stretch>
        </p:blipFill>
        <p:spPr>
          <a:xfrm>
            <a:off x="4414313" y="916887"/>
            <a:ext cx="7777687" cy="5067657"/>
          </a:xfrm>
          <a:prstGeom prst="rect">
            <a:avLst/>
          </a:prstGeom>
        </p:spPr>
      </p:pic>
      <p:sp>
        <p:nvSpPr>
          <p:cNvPr id="6" name="TextBox 5"/>
          <p:cNvSpPr txBox="1"/>
          <p:nvPr/>
        </p:nvSpPr>
        <p:spPr>
          <a:xfrm>
            <a:off x="5581935" y="6096553"/>
            <a:ext cx="6114197" cy="707886"/>
          </a:xfrm>
          <a:prstGeom prst="rect">
            <a:avLst/>
          </a:prstGeom>
          <a:solidFill>
            <a:schemeClr val="bg1"/>
          </a:solidFill>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Frequency dependence of the equivalent height of reflection from the E and F regions of the ionosphere.</a:t>
            </a:r>
            <a:endParaRPr lang="en-US" sz="2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5581935" y="2435052"/>
            <a:ext cx="2735639" cy="1015663"/>
          </a:xfrm>
          <a:prstGeom prst="rect">
            <a:avLst/>
          </a:prstGeom>
          <a:noFill/>
          <a:ln w="28575">
            <a:solidFill>
              <a:srgbClr val="FF0000"/>
            </a:solidFill>
          </a:ln>
        </p:spPr>
        <p:txBody>
          <a:bodyPr wrap="square" rtlCol="0">
            <a:spAutoFit/>
          </a:bodyPr>
          <a:lstStyle/>
          <a:p>
            <a:r>
              <a:rPr lang="en-US" sz="2000" b="1" dirty="0" smtClean="0">
                <a:solidFill>
                  <a:srgbClr val="FF0000"/>
                </a:solidFill>
                <a:latin typeface="Times New Roman" panose="02020603050405020304" pitchFamily="18" charset="0"/>
                <a:cs typeface="Times New Roman" panose="02020603050405020304" pitchFamily="18" charset="0"/>
              </a:rPr>
              <a:t>Determine the electron number density at 100 km height.</a:t>
            </a:r>
            <a:endParaRPr lang="en-US" sz="2000" b="1" dirty="0">
              <a:solidFill>
                <a:srgbClr val="FF0000"/>
              </a:solidFill>
              <a:latin typeface="Times New Roman" panose="02020603050405020304" pitchFamily="18" charset="0"/>
              <a:cs typeface="Times New Roman" panose="02020603050405020304" pitchFamily="18" charset="0"/>
            </a:endParaRPr>
          </a:p>
        </p:txBody>
      </p:sp>
      <p:cxnSp>
        <p:nvCxnSpPr>
          <p:cNvPr id="9" name="Straight Arrow Connector 8"/>
          <p:cNvCxnSpPr/>
          <p:nvPr/>
        </p:nvCxnSpPr>
        <p:spPr>
          <a:xfrm flipH="1">
            <a:off x="5445457" y="3450715"/>
            <a:ext cx="1501253" cy="7800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85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415" y="-316029"/>
            <a:ext cx="11499604" cy="860066"/>
          </a:xfrm>
        </p:spPr>
        <p:txBody>
          <a:bodyPr>
            <a:noAutofit/>
          </a:bodyPr>
          <a:lstStyle/>
          <a:p>
            <a:r>
              <a:rPr lang="en-US" sz="2800" b="1" dirty="0" smtClean="0">
                <a:latin typeface="Times New Roman" panose="02020603050405020304" pitchFamily="18" charset="0"/>
                <a:cs typeface="Times New Roman" panose="02020603050405020304" pitchFamily="18" charset="0"/>
              </a:rPr>
              <a:t>The method of measuring the electron number density of the ionosphere</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BF862A83-7829-4EAB-BCD1-956F3A50E156}" type="slidenum">
              <a:rPr lang="en-US" smtClean="0"/>
              <a:t>27</a:t>
            </a:fld>
            <a:endParaRPr lang="en-US"/>
          </a:p>
        </p:txBody>
      </p:sp>
      <p:pic>
        <p:nvPicPr>
          <p:cNvPr id="5" name="Picture 4"/>
          <p:cNvPicPr>
            <a:picLocks noChangeAspect="1"/>
          </p:cNvPicPr>
          <p:nvPr/>
        </p:nvPicPr>
        <p:blipFill>
          <a:blip r:embed="rId3"/>
          <a:stretch>
            <a:fillRect/>
          </a:stretch>
        </p:blipFill>
        <p:spPr>
          <a:xfrm>
            <a:off x="2005618" y="704695"/>
            <a:ext cx="8241724" cy="6120215"/>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1166354520"/>
              </p:ext>
            </p:extLst>
          </p:nvPr>
        </p:nvGraphicFramePr>
        <p:xfrm>
          <a:off x="7110186" y="3539671"/>
          <a:ext cx="1635252" cy="1104900"/>
        </p:xfrm>
        <a:graphic>
          <a:graphicData uri="http://schemas.openxmlformats.org/presentationml/2006/ole">
            <mc:AlternateContent xmlns:mc="http://schemas.openxmlformats.org/markup-compatibility/2006">
              <mc:Choice xmlns:v="urn:schemas-microsoft-com:vml" Requires="v">
                <p:oleObj spid="_x0000_s23556" name="Equation" r:id="rId4" imgW="939600" imgH="634680" progId="Equation.DSMT4">
                  <p:embed/>
                </p:oleObj>
              </mc:Choice>
              <mc:Fallback>
                <p:oleObj name="Equation" r:id="rId4" imgW="939600" imgH="634680" progId="Equation.DSMT4">
                  <p:embed/>
                  <p:pic>
                    <p:nvPicPr>
                      <p:cNvPr id="0" name=""/>
                      <p:cNvPicPr/>
                      <p:nvPr/>
                    </p:nvPicPr>
                    <p:blipFill>
                      <a:blip r:embed="rId5"/>
                      <a:stretch>
                        <a:fillRect/>
                      </a:stretch>
                    </p:blipFill>
                    <p:spPr>
                      <a:xfrm>
                        <a:off x="7110186" y="3539671"/>
                        <a:ext cx="1635252" cy="1104900"/>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913158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862A83-7829-4EAB-BCD1-956F3A50E156}" type="slidenum">
              <a:rPr lang="en-US" smtClean="0"/>
              <a:t>3</a:t>
            </a:fld>
            <a:endParaRPr lang="en-US"/>
          </a:p>
        </p:txBody>
      </p:sp>
      <p:pic>
        <p:nvPicPr>
          <p:cNvPr id="5" name="Picture 4"/>
          <p:cNvPicPr>
            <a:picLocks noChangeAspect="1"/>
          </p:cNvPicPr>
          <p:nvPr/>
        </p:nvPicPr>
        <p:blipFill>
          <a:blip r:embed="rId3"/>
          <a:stretch>
            <a:fillRect/>
          </a:stretch>
        </p:blipFill>
        <p:spPr>
          <a:xfrm>
            <a:off x="3498138" y="305850"/>
            <a:ext cx="7934373" cy="5685517"/>
          </a:xfrm>
          <a:prstGeom prst="rect">
            <a:avLst/>
          </a:prstGeom>
        </p:spPr>
      </p:pic>
      <p:sp>
        <p:nvSpPr>
          <p:cNvPr id="6" name="Rectangle 5"/>
          <p:cNvSpPr/>
          <p:nvPr/>
        </p:nvSpPr>
        <p:spPr>
          <a:xfrm>
            <a:off x="4667534" y="5991367"/>
            <a:ext cx="6878472" cy="369332"/>
          </a:xfrm>
          <a:prstGeom prst="rect">
            <a:avLst/>
          </a:prstGeom>
        </p:spPr>
        <p:txBody>
          <a:bodyPr wrap="square">
            <a:spAutoFit/>
          </a:bodyPr>
          <a:lstStyle/>
          <a:p>
            <a:r>
              <a:rPr lang="en-US" b="0" i="0" dirty="0" smtClean="0">
                <a:solidFill>
                  <a:srgbClr val="006621"/>
                </a:solidFill>
                <a:effectLst/>
                <a:latin typeface="arial" panose="020B0604020202020204" pitchFamily="34" charset="0"/>
              </a:rPr>
              <a:t>https://ocw.mit.edu/courses/...and.../MIT6_007S11_lec22.pdf</a:t>
            </a:r>
            <a:endParaRPr lang="en-US" dirty="0"/>
          </a:p>
        </p:txBody>
      </p:sp>
      <p:sp>
        <p:nvSpPr>
          <p:cNvPr id="7" name="TextBox 6"/>
          <p:cNvSpPr txBox="1"/>
          <p:nvPr/>
        </p:nvSpPr>
        <p:spPr>
          <a:xfrm>
            <a:off x="122828" y="900753"/>
            <a:ext cx="3957851" cy="461665"/>
          </a:xfrm>
          <a:prstGeom prst="rect">
            <a:avLst/>
          </a:prstGeom>
          <a:solidFill>
            <a:srgbClr val="FFFF00"/>
          </a:solidFill>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Lorentz Dielectric Model</a:t>
            </a:r>
            <a:endParaRPr lang="en-US" sz="24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9021171" y="3148608"/>
            <a:ext cx="2661313" cy="369332"/>
          </a:xfrm>
          <a:prstGeom prst="rect">
            <a:avLst/>
          </a:prstGeom>
          <a:noFill/>
        </p:spPr>
        <p:txBody>
          <a:bodyPr wrap="square" rtlCol="0">
            <a:spAutoFit/>
          </a:bodyPr>
          <a:lstStyle/>
          <a:p>
            <a:r>
              <a:rPr lang="en-US" dirty="0" smtClean="0">
                <a:solidFill>
                  <a:srgbClr val="FF0000"/>
                </a:solidFill>
                <a:latin typeface="Times New Roman" panose="02020603050405020304" pitchFamily="18" charset="0"/>
                <a:cs typeface="Times New Roman" panose="02020603050405020304" pitchFamily="18" charset="0"/>
              </a:rPr>
              <a:t>Externally applied E field</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7321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Simple models of dielectrics, conductors and plasmas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34851" y="1845734"/>
            <a:ext cx="10820829"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Rewrite the equation of motion</a:t>
            </a: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expression can be modified to suit each type of media; namely, dielectrics, conductors and plasmas according to the following conditions.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006504585"/>
              </p:ext>
            </p:extLst>
          </p:nvPr>
        </p:nvGraphicFramePr>
        <p:xfrm>
          <a:off x="2914077" y="3960649"/>
          <a:ext cx="5637496" cy="1625009"/>
        </p:xfrm>
        <a:graphic>
          <a:graphicData uri="http://schemas.openxmlformats.org/presentationml/2006/ole">
            <mc:AlternateContent xmlns:mc="http://schemas.openxmlformats.org/markup-compatibility/2006">
              <mc:Choice xmlns:v="urn:schemas-microsoft-com:vml" Requires="v">
                <p:oleObj spid="_x0000_s2234" name="Equation" r:id="rId4" imgW="2374560" imgH="685800" progId="Equation.DSMT4">
                  <p:embed/>
                </p:oleObj>
              </mc:Choice>
              <mc:Fallback>
                <p:oleObj name="Equation" r:id="rId4" imgW="2374560" imgH="685800" progId="Equation.DSMT4">
                  <p:embed/>
                  <p:pic>
                    <p:nvPicPr>
                      <p:cNvPr id="0" name=""/>
                      <p:cNvPicPr/>
                      <p:nvPr/>
                    </p:nvPicPr>
                    <p:blipFill>
                      <a:blip r:embed="rId5"/>
                      <a:stretch>
                        <a:fillRect/>
                      </a:stretch>
                    </p:blipFill>
                    <p:spPr>
                      <a:xfrm>
                        <a:off x="2914077" y="3960649"/>
                        <a:ext cx="5637496" cy="1625009"/>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137627866"/>
              </p:ext>
            </p:extLst>
          </p:nvPr>
        </p:nvGraphicFramePr>
        <p:xfrm>
          <a:off x="4635389" y="1557054"/>
          <a:ext cx="3192462" cy="1050925"/>
        </p:xfrm>
        <a:graphic>
          <a:graphicData uri="http://schemas.openxmlformats.org/presentationml/2006/ole">
            <mc:AlternateContent xmlns:mc="http://schemas.openxmlformats.org/markup-compatibility/2006">
              <mc:Choice xmlns:v="urn:schemas-microsoft-com:vml" Requires="v">
                <p:oleObj spid="_x0000_s2235" name="Equation" r:id="rId6" imgW="1193760" imgH="393480" progId="Equation.DSMT4">
                  <p:embed/>
                </p:oleObj>
              </mc:Choice>
              <mc:Fallback>
                <p:oleObj name="Equation" r:id="rId6" imgW="1193760" imgH="393480" progId="Equation.DSMT4">
                  <p:embed/>
                  <p:pic>
                    <p:nvPicPr>
                      <p:cNvPr id="0" name=""/>
                      <p:cNvPicPr/>
                      <p:nvPr/>
                    </p:nvPicPr>
                    <p:blipFill>
                      <a:blip r:embed="rId7"/>
                      <a:stretch>
                        <a:fillRect/>
                      </a:stretch>
                    </p:blipFill>
                    <p:spPr>
                      <a:xfrm>
                        <a:off x="4635389" y="1557054"/>
                        <a:ext cx="3192462" cy="1050925"/>
                      </a:xfrm>
                      <a:prstGeom prst="rect">
                        <a:avLst/>
                      </a:prstGeom>
                    </p:spPr>
                  </p:pic>
                </p:oleObj>
              </mc:Fallback>
            </mc:AlternateContent>
          </a:graphicData>
        </a:graphic>
      </p:graphicFrame>
      <p:sp>
        <p:nvSpPr>
          <p:cNvPr id="7" name="Slide Number Placeholder 6"/>
          <p:cNvSpPr>
            <a:spLocks noGrp="1"/>
          </p:cNvSpPr>
          <p:nvPr>
            <p:ph type="sldNum" sz="quarter" idx="12"/>
          </p:nvPr>
        </p:nvSpPr>
        <p:spPr/>
        <p:txBody>
          <a:bodyPr/>
          <a:lstStyle/>
          <a:p>
            <a:fld id="{BF862A83-7829-4EAB-BCD1-956F3A50E156}" type="slidenum">
              <a:rPr lang="en-US" smtClean="0"/>
              <a:t>4</a:t>
            </a:fld>
            <a:endParaRPr lang="en-US"/>
          </a:p>
        </p:txBody>
      </p:sp>
    </p:spTree>
    <p:extLst>
      <p:ext uri="{BB962C8B-B14F-4D97-AF65-F5344CB8AC3E}">
        <p14:creationId xmlns:p14="http://schemas.microsoft.com/office/powerpoint/2010/main" val="1079790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Dielectrics : displacement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74972" y="1913972"/>
            <a:ext cx="10058400" cy="4023360"/>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Let the applied electric field, </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 possible solution of the equation of motion is given as </a:t>
            </a: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Substitute the displacement x(t) into the equation of motion, this gives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Therefore,                                  and the corresponding velocity </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Where the velocity of the electron is also in the sinusoidal form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777715499"/>
              </p:ext>
            </p:extLst>
          </p:nvPr>
        </p:nvGraphicFramePr>
        <p:xfrm>
          <a:off x="4725253" y="1805600"/>
          <a:ext cx="1894035" cy="641058"/>
        </p:xfrm>
        <a:graphic>
          <a:graphicData uri="http://schemas.openxmlformats.org/presentationml/2006/ole">
            <mc:AlternateContent xmlns:mc="http://schemas.openxmlformats.org/markup-compatibility/2006">
              <mc:Choice xmlns:v="urn:schemas-microsoft-com:vml" Requires="v">
                <p:oleObj spid="_x0000_s3624" name="Equation" r:id="rId4" imgW="825480" imgH="279360" progId="Equation.DSMT4">
                  <p:embed/>
                </p:oleObj>
              </mc:Choice>
              <mc:Fallback>
                <p:oleObj name="Equation" r:id="rId4" imgW="825480" imgH="279360" progId="Equation.DSMT4">
                  <p:embed/>
                  <p:pic>
                    <p:nvPicPr>
                      <p:cNvPr id="0" name=""/>
                      <p:cNvPicPr/>
                      <p:nvPr/>
                    </p:nvPicPr>
                    <p:blipFill>
                      <a:blip r:embed="rId5"/>
                      <a:stretch>
                        <a:fillRect/>
                      </a:stretch>
                    </p:blipFill>
                    <p:spPr>
                      <a:xfrm>
                        <a:off x="4725253" y="1805600"/>
                        <a:ext cx="1894035" cy="64105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772731708"/>
              </p:ext>
            </p:extLst>
          </p:nvPr>
        </p:nvGraphicFramePr>
        <p:xfrm>
          <a:off x="8223250" y="2260600"/>
          <a:ext cx="1779588" cy="639763"/>
        </p:xfrm>
        <a:graphic>
          <a:graphicData uri="http://schemas.openxmlformats.org/presentationml/2006/ole">
            <mc:AlternateContent xmlns:mc="http://schemas.openxmlformats.org/markup-compatibility/2006">
              <mc:Choice xmlns:v="urn:schemas-microsoft-com:vml" Requires="v">
                <p:oleObj spid="_x0000_s3625" name="Equation" r:id="rId6" imgW="774360" imgH="279360" progId="Equation.DSMT4">
                  <p:embed/>
                </p:oleObj>
              </mc:Choice>
              <mc:Fallback>
                <p:oleObj name="Equation" r:id="rId6" imgW="774360" imgH="279360" progId="Equation.DSMT4">
                  <p:embed/>
                  <p:pic>
                    <p:nvPicPr>
                      <p:cNvPr id="0" name=""/>
                      <p:cNvPicPr/>
                      <p:nvPr/>
                    </p:nvPicPr>
                    <p:blipFill>
                      <a:blip r:embed="rId7"/>
                      <a:stretch>
                        <a:fillRect/>
                      </a:stretch>
                    </p:blipFill>
                    <p:spPr>
                      <a:xfrm>
                        <a:off x="8223250" y="2260600"/>
                        <a:ext cx="1779588" cy="639763"/>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94894771"/>
              </p:ext>
            </p:extLst>
          </p:nvPr>
        </p:nvGraphicFramePr>
        <p:xfrm>
          <a:off x="4039737" y="3227537"/>
          <a:ext cx="3602559" cy="871035"/>
        </p:xfrm>
        <a:graphic>
          <a:graphicData uri="http://schemas.openxmlformats.org/presentationml/2006/ole">
            <mc:AlternateContent xmlns:mc="http://schemas.openxmlformats.org/markup-compatibility/2006">
              <mc:Choice xmlns:v="urn:schemas-microsoft-com:vml" Requires="v">
                <p:oleObj spid="_x0000_s3626" name="Equation" r:id="rId8" imgW="1625400" imgH="393480" progId="Equation.DSMT4">
                  <p:embed/>
                </p:oleObj>
              </mc:Choice>
              <mc:Fallback>
                <p:oleObj name="Equation" r:id="rId8" imgW="1625400" imgH="393480" progId="Equation.DSMT4">
                  <p:embed/>
                  <p:pic>
                    <p:nvPicPr>
                      <p:cNvPr id="0" name=""/>
                      <p:cNvPicPr/>
                      <p:nvPr/>
                    </p:nvPicPr>
                    <p:blipFill>
                      <a:blip r:embed="rId9"/>
                      <a:stretch>
                        <a:fillRect/>
                      </a:stretch>
                    </p:blipFill>
                    <p:spPr>
                      <a:xfrm>
                        <a:off x="4039737" y="3227537"/>
                        <a:ext cx="3602559" cy="871035"/>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463777483"/>
              </p:ext>
            </p:extLst>
          </p:nvPr>
        </p:nvGraphicFramePr>
        <p:xfrm>
          <a:off x="2448208" y="3925652"/>
          <a:ext cx="2418783" cy="1272020"/>
        </p:xfrm>
        <a:graphic>
          <a:graphicData uri="http://schemas.openxmlformats.org/presentationml/2006/ole">
            <mc:AlternateContent xmlns:mc="http://schemas.openxmlformats.org/markup-compatibility/2006">
              <mc:Choice xmlns:v="urn:schemas-microsoft-com:vml" Requires="v">
                <p:oleObj spid="_x0000_s3627" name="Equation" r:id="rId10" imgW="1180800" imgH="622080" progId="Equation.DSMT4">
                  <p:embed/>
                </p:oleObj>
              </mc:Choice>
              <mc:Fallback>
                <p:oleObj name="Equation" r:id="rId10" imgW="1180800" imgH="622080" progId="Equation.DSMT4">
                  <p:embed/>
                  <p:pic>
                    <p:nvPicPr>
                      <p:cNvPr id="0" name=""/>
                      <p:cNvPicPr/>
                      <p:nvPr/>
                    </p:nvPicPr>
                    <p:blipFill>
                      <a:blip r:embed="rId11"/>
                      <a:stretch>
                        <a:fillRect/>
                      </a:stretch>
                    </p:blipFill>
                    <p:spPr>
                      <a:xfrm>
                        <a:off x="2448208" y="3925652"/>
                        <a:ext cx="2418783" cy="127202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4107058150"/>
              </p:ext>
            </p:extLst>
          </p:nvPr>
        </p:nvGraphicFramePr>
        <p:xfrm>
          <a:off x="8944363" y="3925652"/>
          <a:ext cx="3224213" cy="1271587"/>
        </p:xfrm>
        <a:graphic>
          <a:graphicData uri="http://schemas.openxmlformats.org/presentationml/2006/ole">
            <mc:AlternateContent xmlns:mc="http://schemas.openxmlformats.org/markup-compatibility/2006">
              <mc:Choice xmlns:v="urn:schemas-microsoft-com:vml" Requires="v">
                <p:oleObj spid="_x0000_s3628" name="Equation" r:id="rId12" imgW="1574640" imgH="622080" progId="Equation.DSMT4">
                  <p:embed/>
                </p:oleObj>
              </mc:Choice>
              <mc:Fallback>
                <p:oleObj name="Equation" r:id="rId12" imgW="1574640" imgH="622080" progId="Equation.DSMT4">
                  <p:embed/>
                  <p:pic>
                    <p:nvPicPr>
                      <p:cNvPr id="0" name=""/>
                      <p:cNvPicPr/>
                      <p:nvPr/>
                    </p:nvPicPr>
                    <p:blipFill>
                      <a:blip r:embed="rId13"/>
                      <a:stretch>
                        <a:fillRect/>
                      </a:stretch>
                    </p:blipFill>
                    <p:spPr>
                      <a:xfrm>
                        <a:off x="8944363" y="3925652"/>
                        <a:ext cx="3224213" cy="1271587"/>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212552571"/>
              </p:ext>
            </p:extLst>
          </p:nvPr>
        </p:nvGraphicFramePr>
        <p:xfrm>
          <a:off x="9128125" y="5314950"/>
          <a:ext cx="1751013" cy="639763"/>
        </p:xfrm>
        <a:graphic>
          <a:graphicData uri="http://schemas.openxmlformats.org/presentationml/2006/ole">
            <mc:AlternateContent xmlns:mc="http://schemas.openxmlformats.org/markup-compatibility/2006">
              <mc:Choice xmlns:v="urn:schemas-microsoft-com:vml" Requires="v">
                <p:oleObj spid="_x0000_s3629" name="Equation" r:id="rId14" imgW="761760" imgH="279360" progId="Equation.DSMT4">
                  <p:embed/>
                </p:oleObj>
              </mc:Choice>
              <mc:Fallback>
                <p:oleObj name="Equation" r:id="rId14" imgW="761760" imgH="279360" progId="Equation.DSMT4">
                  <p:embed/>
                  <p:pic>
                    <p:nvPicPr>
                      <p:cNvPr id="0" name=""/>
                      <p:cNvPicPr/>
                      <p:nvPr/>
                    </p:nvPicPr>
                    <p:blipFill>
                      <a:blip r:embed="rId15"/>
                      <a:stretch>
                        <a:fillRect/>
                      </a:stretch>
                    </p:blipFill>
                    <p:spPr>
                      <a:xfrm>
                        <a:off x="9128125" y="5314950"/>
                        <a:ext cx="1751013" cy="639763"/>
                      </a:xfrm>
                      <a:prstGeom prst="rect">
                        <a:avLst/>
                      </a:prstGeom>
                    </p:spPr>
                  </p:pic>
                </p:oleObj>
              </mc:Fallback>
            </mc:AlternateContent>
          </a:graphicData>
        </a:graphic>
      </p:graphicFrame>
    </p:spTree>
    <p:extLst>
      <p:ext uri="{BB962C8B-B14F-4D97-AF65-F5344CB8AC3E}">
        <p14:creationId xmlns:p14="http://schemas.microsoft.com/office/powerpoint/2010/main" val="1117091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Dielectric : effective permittivity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a:t>
            </a:r>
            <a:r>
              <a:rPr lang="en-US" sz="2400" b="1" dirty="0" smtClean="0">
                <a:latin typeface="Times New Roman" panose="02020603050405020304" pitchFamily="18" charset="0"/>
                <a:cs typeface="Times New Roman" panose="02020603050405020304" pitchFamily="18" charset="0"/>
              </a:rPr>
              <a:t>polarization  per unit volume </a:t>
            </a:r>
            <a:r>
              <a:rPr lang="en-US" sz="2400" b="1" i="1" dirty="0" smtClean="0">
                <a:latin typeface="Times New Roman" panose="02020603050405020304" pitchFamily="18" charset="0"/>
                <a:cs typeface="Times New Roman" panose="02020603050405020304" pitchFamily="18" charset="0"/>
              </a:rPr>
              <a:t>P</a:t>
            </a:r>
            <a:r>
              <a:rPr lang="en-US" sz="2400" dirty="0" smtClean="0">
                <a:latin typeface="Times New Roman" panose="02020603050405020304" pitchFamily="18" charset="0"/>
                <a:cs typeface="Times New Roman" panose="02020603050405020304" pitchFamily="18" charset="0"/>
              </a:rPr>
              <a:t> is given by the product of </a:t>
            </a:r>
            <a:r>
              <a:rPr lang="en-US" sz="2400" dirty="0" smtClean="0">
                <a:solidFill>
                  <a:srgbClr val="FF0000"/>
                </a:solidFill>
                <a:latin typeface="Times New Roman" panose="02020603050405020304" pitchFamily="18" charset="0"/>
                <a:cs typeface="Times New Roman" panose="02020603050405020304" pitchFamily="18" charset="0"/>
              </a:rPr>
              <a:t>number of dipole per unit volume </a:t>
            </a:r>
            <a:r>
              <a:rPr lang="en-US" sz="2400" i="1" dirty="0" smtClean="0">
                <a:solidFill>
                  <a:srgbClr val="FF0000"/>
                </a:solidFill>
                <a:latin typeface="Times New Roman" panose="02020603050405020304" pitchFamily="18" charset="0"/>
                <a:cs typeface="Times New Roman" panose="02020603050405020304" pitchFamily="18" charset="0"/>
              </a:rPr>
              <a:t>N</a:t>
            </a:r>
            <a:r>
              <a:rPr lang="en-US" sz="2400" dirty="0" smtClean="0">
                <a:solidFill>
                  <a:srgbClr val="FF0000"/>
                </a:solidFill>
                <a:latin typeface="Times New Roman" panose="02020603050405020304" pitchFamily="18" charset="0"/>
                <a:cs typeface="Times New Roman" panose="02020603050405020304" pitchFamily="18" charset="0"/>
              </a:rPr>
              <a:t> and the individual electric dipole moment </a:t>
            </a:r>
            <a:r>
              <a:rPr lang="en-US" sz="2400" i="1" dirty="0" smtClean="0">
                <a:solidFill>
                  <a:srgbClr val="FF0000"/>
                </a:solidFill>
                <a:latin typeface="Times New Roman" panose="02020603050405020304" pitchFamily="18" charset="0"/>
                <a:cs typeface="Times New Roman" panose="02020603050405020304" pitchFamily="18" charset="0"/>
              </a:rPr>
              <a:t>p</a:t>
            </a:r>
            <a:r>
              <a:rPr lang="en-US" sz="2400" dirty="0" smtClean="0">
                <a:solidFill>
                  <a:srgbClr val="FF0000"/>
                </a:solidFill>
                <a:latin typeface="Times New Roman" panose="02020603050405020304" pitchFamily="18" charset="0"/>
                <a:cs typeface="Times New Roman" panose="02020603050405020304" pitchFamily="18" charset="0"/>
              </a:rPr>
              <a:t> = </a:t>
            </a:r>
            <a:r>
              <a:rPr lang="en-US" sz="2400" i="1" dirty="0" smtClean="0">
                <a:solidFill>
                  <a:srgbClr val="FF0000"/>
                </a:solidFill>
                <a:latin typeface="Times New Roman" panose="02020603050405020304" pitchFamily="18" charset="0"/>
                <a:cs typeface="Times New Roman" panose="02020603050405020304" pitchFamily="18" charset="0"/>
              </a:rPr>
              <a:t>ex</a:t>
            </a:r>
          </a:p>
          <a:p>
            <a:pPr>
              <a:buFont typeface="Arial" panose="020B0604020202020204" pitchFamily="34" charset="0"/>
              <a:buChar char="•"/>
            </a:pPr>
            <a:endParaRPr lang="en-US" sz="2400" i="1" dirty="0">
              <a:solidFill>
                <a:srgbClr val="FF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i="1" dirty="0" smtClean="0">
              <a:solidFill>
                <a:srgbClr val="FF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solidFill>
                  <a:schemeClr val="tx1"/>
                </a:solidFill>
                <a:latin typeface="Times New Roman" panose="02020603050405020304" pitchFamily="18" charset="0"/>
                <a:cs typeface="Times New Roman" panose="02020603050405020304" pitchFamily="18" charset="0"/>
              </a:rPr>
              <a:t>The electric field displacement becomes </a:t>
            </a:r>
          </a:p>
          <a:p>
            <a:pPr>
              <a:buFont typeface="Arial" panose="020B0604020202020204" pitchFamily="34" charset="0"/>
              <a:buChar char="•"/>
            </a:pPr>
            <a:r>
              <a:rPr lang="en-US" sz="2400" dirty="0" smtClean="0">
                <a:solidFill>
                  <a:schemeClr val="tx1"/>
                </a:solidFill>
                <a:latin typeface="Times New Roman" panose="02020603050405020304" pitchFamily="18" charset="0"/>
                <a:cs typeface="Times New Roman" panose="02020603050405020304" pitchFamily="18" charset="0"/>
              </a:rPr>
              <a:t>Where the </a:t>
            </a:r>
            <a:r>
              <a:rPr lang="en-US" sz="2400" b="1" dirty="0" smtClean="0">
                <a:solidFill>
                  <a:schemeClr val="tx1"/>
                </a:solidFill>
                <a:latin typeface="Times New Roman" panose="02020603050405020304" pitchFamily="18" charset="0"/>
                <a:cs typeface="Times New Roman" panose="02020603050405020304" pitchFamily="18" charset="0"/>
              </a:rPr>
              <a:t>effective permittivity </a:t>
            </a:r>
            <a:r>
              <a:rPr lang="en-US" sz="2400" dirty="0" smtClean="0">
                <a:solidFill>
                  <a:schemeClr val="tx1"/>
                </a:solidFill>
                <a:latin typeface="Times New Roman" panose="02020603050405020304" pitchFamily="18" charset="0"/>
                <a:cs typeface="Times New Roman" panose="02020603050405020304" pitchFamily="18" charset="0"/>
                <a:sym typeface="Symbol" panose="05050102010706020507" pitchFamily="18" charset="2"/>
              </a:rPr>
              <a:t>()  is</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6</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177349498"/>
              </p:ext>
            </p:extLst>
          </p:nvPr>
        </p:nvGraphicFramePr>
        <p:xfrm>
          <a:off x="3251200" y="2532063"/>
          <a:ext cx="4297363" cy="1163637"/>
        </p:xfrm>
        <a:graphic>
          <a:graphicData uri="http://schemas.openxmlformats.org/presentationml/2006/ole">
            <mc:AlternateContent xmlns:mc="http://schemas.openxmlformats.org/markup-compatibility/2006">
              <mc:Choice xmlns:v="urn:schemas-microsoft-com:vml" Requires="v">
                <p:oleObj spid="_x0000_s4368" name="Equation" r:id="rId4" imgW="2438280" imgH="660240" progId="Equation.DSMT4">
                  <p:embed/>
                </p:oleObj>
              </mc:Choice>
              <mc:Fallback>
                <p:oleObj name="Equation" r:id="rId4" imgW="2438280" imgH="660240" progId="Equation.DSMT4">
                  <p:embed/>
                  <p:pic>
                    <p:nvPicPr>
                      <p:cNvPr id="0" name=""/>
                      <p:cNvPicPr/>
                      <p:nvPr/>
                    </p:nvPicPr>
                    <p:blipFill>
                      <a:blip r:embed="rId5"/>
                      <a:stretch>
                        <a:fillRect/>
                      </a:stretch>
                    </p:blipFill>
                    <p:spPr>
                      <a:xfrm>
                        <a:off x="3251200" y="2532063"/>
                        <a:ext cx="4297363" cy="1163637"/>
                      </a:xfrm>
                      <a:prstGeom prst="rect">
                        <a:avLst/>
                      </a:prstGeom>
                      <a:solidFill>
                        <a:srgbClr val="FFFF00"/>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209241043"/>
              </p:ext>
            </p:extLst>
          </p:nvPr>
        </p:nvGraphicFramePr>
        <p:xfrm>
          <a:off x="6432811" y="3688840"/>
          <a:ext cx="4978400" cy="508000"/>
        </p:xfrm>
        <a:graphic>
          <a:graphicData uri="http://schemas.openxmlformats.org/presentationml/2006/ole">
            <mc:AlternateContent xmlns:mc="http://schemas.openxmlformats.org/markup-compatibility/2006">
              <mc:Choice xmlns:v="urn:schemas-microsoft-com:vml" Requires="v">
                <p:oleObj spid="_x0000_s4369" name="Equation" r:id="rId6" imgW="2489040" imgH="253800" progId="Equation.DSMT4">
                  <p:embed/>
                </p:oleObj>
              </mc:Choice>
              <mc:Fallback>
                <p:oleObj name="Equation" r:id="rId6" imgW="2489040" imgH="253800" progId="Equation.DSMT4">
                  <p:embed/>
                  <p:pic>
                    <p:nvPicPr>
                      <p:cNvPr id="0" name=""/>
                      <p:cNvPicPr/>
                      <p:nvPr/>
                    </p:nvPicPr>
                    <p:blipFill>
                      <a:blip r:embed="rId7"/>
                      <a:stretch>
                        <a:fillRect/>
                      </a:stretch>
                    </p:blipFill>
                    <p:spPr>
                      <a:xfrm>
                        <a:off x="6432811" y="3688840"/>
                        <a:ext cx="4978400" cy="508000"/>
                      </a:xfrm>
                      <a:prstGeom prst="rect">
                        <a:avLst/>
                      </a:prstGeom>
                      <a:solidFill>
                        <a:schemeClr val="bg1"/>
                      </a:solid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07831383"/>
              </p:ext>
            </p:extLst>
          </p:nvPr>
        </p:nvGraphicFramePr>
        <p:xfrm>
          <a:off x="3935292" y="4831404"/>
          <a:ext cx="2929531" cy="1136833"/>
        </p:xfrm>
        <a:graphic>
          <a:graphicData uri="http://schemas.openxmlformats.org/presentationml/2006/ole">
            <mc:AlternateContent xmlns:mc="http://schemas.openxmlformats.org/markup-compatibility/2006">
              <mc:Choice xmlns:v="urn:schemas-microsoft-com:vml" Requires="v">
                <p:oleObj spid="_x0000_s4370" name="Equation" r:id="rId8" imgW="1701720" imgH="660240" progId="Equation.DSMT4">
                  <p:embed/>
                </p:oleObj>
              </mc:Choice>
              <mc:Fallback>
                <p:oleObj name="Equation" r:id="rId8" imgW="1701720" imgH="660240" progId="Equation.DSMT4">
                  <p:embed/>
                  <p:pic>
                    <p:nvPicPr>
                      <p:cNvPr id="0" name=""/>
                      <p:cNvPicPr/>
                      <p:nvPr/>
                    </p:nvPicPr>
                    <p:blipFill>
                      <a:blip r:embed="rId9"/>
                      <a:stretch>
                        <a:fillRect/>
                      </a:stretch>
                    </p:blipFill>
                    <p:spPr>
                      <a:xfrm>
                        <a:off x="3935292" y="4831404"/>
                        <a:ext cx="2929531" cy="1136833"/>
                      </a:xfrm>
                      <a:prstGeom prst="rect">
                        <a:avLst/>
                      </a:prstGeom>
                      <a:solidFill>
                        <a:srgbClr val="FFFF00"/>
                      </a:solidFill>
                    </p:spPr>
                  </p:pic>
                </p:oleObj>
              </mc:Fallback>
            </mc:AlternateContent>
          </a:graphicData>
        </a:graphic>
      </p:graphicFrame>
      <p:sp>
        <p:nvSpPr>
          <p:cNvPr id="8" name="TextBox 7"/>
          <p:cNvSpPr txBox="1"/>
          <p:nvPr/>
        </p:nvSpPr>
        <p:spPr>
          <a:xfrm>
            <a:off x="8112229" y="5123506"/>
            <a:ext cx="3043451" cy="461665"/>
          </a:xfrm>
          <a:prstGeom prst="rect">
            <a:avLst/>
          </a:prstGeom>
          <a:noFill/>
          <a:ln>
            <a:solidFill>
              <a:srgbClr val="FF0000"/>
            </a:solidFill>
          </a:ln>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Electric susceptibility</a:t>
            </a:r>
            <a:endParaRPr lang="en-US" sz="2400" b="1" dirty="0">
              <a:latin typeface="Times New Roman" panose="02020603050405020304" pitchFamily="18" charset="0"/>
              <a:cs typeface="Times New Roman" panose="02020603050405020304" pitchFamily="18" charset="0"/>
            </a:endParaRPr>
          </a:p>
        </p:txBody>
      </p:sp>
      <p:sp>
        <p:nvSpPr>
          <p:cNvPr id="9" name="Down Arrow 8"/>
          <p:cNvSpPr/>
          <p:nvPr/>
        </p:nvSpPr>
        <p:spPr>
          <a:xfrm flipV="1">
            <a:off x="9280478" y="4211438"/>
            <a:ext cx="244936" cy="82752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67717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Dielectrics : plasma frequency  </a:t>
            </a:r>
            <a:r>
              <a:rPr lang="en-US" b="1" dirty="0" smtClean="0">
                <a:latin typeface="Times New Roman" panose="02020603050405020304" pitchFamily="18" charset="0"/>
                <a:cs typeface="Times New Roman" panose="02020603050405020304" pitchFamily="18" charset="0"/>
                <a:sym typeface="Symbol" panose="05050102010706020507" pitchFamily="18" charset="2"/>
              </a:rPr>
              <a:t></a:t>
            </a:r>
            <a:r>
              <a:rPr lang="en-US" b="1" baseline="-25000" dirty="0" smtClean="0">
                <a:latin typeface="Times New Roman" panose="02020603050405020304" pitchFamily="18" charset="0"/>
                <a:cs typeface="Times New Roman" panose="02020603050405020304" pitchFamily="18" charset="0"/>
                <a:sym typeface="Symbol" panose="05050102010706020507" pitchFamily="18" charset="2"/>
              </a:rPr>
              <a:t>p</a:t>
            </a:r>
            <a:r>
              <a:rPr lang="en-US" b="1" dirty="0" smtClean="0">
                <a:latin typeface="Times New Roman" panose="02020603050405020304" pitchFamily="18" charset="0"/>
                <a:cs typeface="Times New Roman" panose="02020603050405020304" pitchFamily="18" charset="0"/>
                <a:sym typeface="Symbol" panose="05050102010706020507" pitchFamily="18" charset="2"/>
              </a:rPr>
              <a:t> and susceptibility ()</a:t>
            </a:r>
            <a:endParaRPr lang="en-US" b="1" baseline="-25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effective permittivity can be written in a more convenient form as follows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Where the </a:t>
            </a:r>
            <a:r>
              <a:rPr lang="en-US" sz="2400" b="1" dirty="0" smtClean="0">
                <a:solidFill>
                  <a:srgbClr val="FF0000"/>
                </a:solidFill>
                <a:latin typeface="Times New Roman" panose="02020603050405020304" pitchFamily="18" charset="0"/>
                <a:cs typeface="Times New Roman" panose="02020603050405020304" pitchFamily="18" charset="0"/>
              </a:rPr>
              <a:t>plasma frequency </a:t>
            </a:r>
            <a:r>
              <a:rPr lang="en-US" sz="2400" dirty="0" smtClean="0">
                <a:latin typeface="Times New Roman" panose="02020603050405020304" pitchFamily="18" charset="0"/>
                <a:cs typeface="Times New Roman" panose="02020603050405020304" pitchFamily="18" charset="0"/>
              </a:rPr>
              <a:t>is given as</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susceptibility is defined as  </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7</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181689844"/>
              </p:ext>
            </p:extLst>
          </p:nvPr>
        </p:nvGraphicFramePr>
        <p:xfrm>
          <a:off x="3938896" y="2381322"/>
          <a:ext cx="3516313" cy="1049337"/>
        </p:xfrm>
        <a:graphic>
          <a:graphicData uri="http://schemas.openxmlformats.org/presentationml/2006/ole">
            <mc:AlternateContent xmlns:mc="http://schemas.openxmlformats.org/markup-compatibility/2006">
              <mc:Choice xmlns:v="urn:schemas-microsoft-com:vml" Requires="v">
                <p:oleObj spid="_x0000_s5385" name="Equation" r:id="rId4" imgW="1701720" imgH="507960" progId="Equation.DSMT4">
                  <p:embed/>
                </p:oleObj>
              </mc:Choice>
              <mc:Fallback>
                <p:oleObj name="Equation" r:id="rId4" imgW="1701720" imgH="507960" progId="Equation.DSMT4">
                  <p:embed/>
                  <p:pic>
                    <p:nvPicPr>
                      <p:cNvPr id="0" name=""/>
                      <p:cNvPicPr/>
                      <p:nvPr/>
                    </p:nvPicPr>
                    <p:blipFill>
                      <a:blip r:embed="rId5"/>
                      <a:stretch>
                        <a:fillRect/>
                      </a:stretch>
                    </p:blipFill>
                    <p:spPr>
                      <a:xfrm>
                        <a:off x="3938896" y="2381322"/>
                        <a:ext cx="3516313" cy="1049337"/>
                      </a:xfrm>
                      <a:prstGeom prst="rect">
                        <a:avLst/>
                      </a:prstGeom>
                      <a:solidFill>
                        <a:schemeClr val="bg1"/>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48054141"/>
              </p:ext>
            </p:extLst>
          </p:nvPr>
        </p:nvGraphicFramePr>
        <p:xfrm>
          <a:off x="6472831" y="3557622"/>
          <a:ext cx="1254122" cy="892356"/>
        </p:xfrm>
        <a:graphic>
          <a:graphicData uri="http://schemas.openxmlformats.org/presentationml/2006/ole">
            <mc:AlternateContent xmlns:mc="http://schemas.openxmlformats.org/markup-compatibility/2006">
              <mc:Choice xmlns:v="urn:schemas-microsoft-com:vml" Requires="v">
                <p:oleObj spid="_x0000_s5386" name="Equation" r:id="rId6" imgW="660240" imgH="469800" progId="Equation.DSMT4">
                  <p:embed/>
                </p:oleObj>
              </mc:Choice>
              <mc:Fallback>
                <p:oleObj name="Equation" r:id="rId6" imgW="660240" imgH="469800" progId="Equation.DSMT4">
                  <p:embed/>
                  <p:pic>
                    <p:nvPicPr>
                      <p:cNvPr id="0" name=""/>
                      <p:cNvPicPr/>
                      <p:nvPr/>
                    </p:nvPicPr>
                    <p:blipFill>
                      <a:blip r:embed="rId7"/>
                      <a:stretch>
                        <a:fillRect/>
                      </a:stretch>
                    </p:blipFill>
                    <p:spPr>
                      <a:xfrm>
                        <a:off x="6472831" y="3557622"/>
                        <a:ext cx="1254122" cy="892356"/>
                      </a:xfrm>
                      <a:prstGeom prst="rect">
                        <a:avLst/>
                      </a:prstGeom>
                      <a:solidFill>
                        <a:srgbClr val="FFFF00"/>
                      </a:solid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76655079"/>
              </p:ext>
            </p:extLst>
          </p:nvPr>
        </p:nvGraphicFramePr>
        <p:xfrm>
          <a:off x="5467729" y="4558352"/>
          <a:ext cx="2990850" cy="1049338"/>
        </p:xfrm>
        <a:graphic>
          <a:graphicData uri="http://schemas.openxmlformats.org/presentationml/2006/ole">
            <mc:AlternateContent xmlns:mc="http://schemas.openxmlformats.org/markup-compatibility/2006">
              <mc:Choice xmlns:v="urn:schemas-microsoft-com:vml" Requires="v">
                <p:oleObj spid="_x0000_s5387" name="Equation" r:id="rId8" imgW="1447560" imgH="507960" progId="Equation.DSMT4">
                  <p:embed/>
                </p:oleObj>
              </mc:Choice>
              <mc:Fallback>
                <p:oleObj name="Equation" r:id="rId8" imgW="1447560" imgH="507960" progId="Equation.DSMT4">
                  <p:embed/>
                  <p:pic>
                    <p:nvPicPr>
                      <p:cNvPr id="0" name=""/>
                      <p:cNvPicPr/>
                      <p:nvPr/>
                    </p:nvPicPr>
                    <p:blipFill>
                      <a:blip r:embed="rId9"/>
                      <a:stretch>
                        <a:fillRect/>
                      </a:stretch>
                    </p:blipFill>
                    <p:spPr>
                      <a:xfrm>
                        <a:off x="5467729" y="4558352"/>
                        <a:ext cx="2990850" cy="1049338"/>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1084516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083" y="20828"/>
            <a:ext cx="10058400" cy="1450757"/>
          </a:xfrm>
        </p:spPr>
        <p:txBody>
          <a:bodyPr/>
          <a:lstStyle/>
          <a:p>
            <a:r>
              <a:rPr lang="en-US" b="1" dirty="0" smtClean="0">
                <a:latin typeface="Times New Roman" panose="02020603050405020304" pitchFamily="18" charset="0"/>
                <a:cs typeface="Times New Roman" panose="02020603050405020304" pitchFamily="18" charset="0"/>
              </a:rPr>
              <a:t>Dielectrics : effective permittivity </a:t>
            </a:r>
            <a:r>
              <a:rPr lang="en-US" b="1" dirty="0" smtClean="0">
                <a:latin typeface="Times New Roman" panose="02020603050405020304" pitchFamily="18" charset="0"/>
                <a:cs typeface="Times New Roman" panose="02020603050405020304" pitchFamily="18" charset="0"/>
                <a:sym typeface="Symbol" panose="05050102010706020507" pitchFamily="18" charset="2"/>
              </a:rPr>
              <a: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280" y="1845733"/>
            <a:ext cx="10058400" cy="4614051"/>
          </a:xfrm>
        </p:spPr>
        <p:txBody>
          <a:bodyPr>
            <a:normAutofit/>
          </a:bodyPr>
          <a:lstStyle/>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Recall the effective permittivity</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Rewrite the value in the form of</a:t>
            </a: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862A83-7829-4EAB-BCD1-956F3A50E156}" type="slidenum">
              <a:rPr lang="en-US" smtClean="0"/>
              <a:t>8</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4274858354"/>
              </p:ext>
            </p:extLst>
          </p:nvPr>
        </p:nvGraphicFramePr>
        <p:xfrm>
          <a:off x="5699456" y="1524757"/>
          <a:ext cx="3516313" cy="1049337"/>
        </p:xfrm>
        <a:graphic>
          <a:graphicData uri="http://schemas.openxmlformats.org/presentationml/2006/ole">
            <mc:AlternateContent xmlns:mc="http://schemas.openxmlformats.org/markup-compatibility/2006">
              <mc:Choice xmlns:v="urn:schemas-microsoft-com:vml" Requires="v">
                <p:oleObj spid="_x0000_s6486" name="Equation" r:id="rId3" imgW="1701720" imgH="507960" progId="Equation.DSMT4">
                  <p:embed/>
                </p:oleObj>
              </mc:Choice>
              <mc:Fallback>
                <p:oleObj name="Equation" r:id="rId3" imgW="1701720" imgH="507960" progId="Equation.DSMT4">
                  <p:embed/>
                  <p:pic>
                    <p:nvPicPr>
                      <p:cNvPr id="0" name=""/>
                      <p:cNvPicPr/>
                      <p:nvPr/>
                    </p:nvPicPr>
                    <p:blipFill>
                      <a:blip r:embed="rId4"/>
                      <a:stretch>
                        <a:fillRect/>
                      </a:stretch>
                    </p:blipFill>
                    <p:spPr>
                      <a:xfrm>
                        <a:off x="5699456" y="1524757"/>
                        <a:ext cx="3516313" cy="1049337"/>
                      </a:xfrm>
                      <a:prstGeom prst="rect">
                        <a:avLst/>
                      </a:prstGeom>
                      <a:solidFill>
                        <a:schemeClr val="bg1"/>
                      </a:solid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840858858"/>
              </p:ext>
            </p:extLst>
          </p:nvPr>
        </p:nvGraphicFramePr>
        <p:xfrm>
          <a:off x="5773629" y="2722906"/>
          <a:ext cx="3219184" cy="559858"/>
        </p:xfrm>
        <a:graphic>
          <a:graphicData uri="http://schemas.openxmlformats.org/presentationml/2006/ole">
            <mc:AlternateContent xmlns:mc="http://schemas.openxmlformats.org/markup-compatibility/2006">
              <mc:Choice xmlns:v="urn:schemas-microsoft-com:vml" Requires="v">
                <p:oleObj spid="_x0000_s6487" name="Equation" r:id="rId5" imgW="1460160" imgH="253800" progId="Equation.DSMT4">
                  <p:embed/>
                </p:oleObj>
              </mc:Choice>
              <mc:Fallback>
                <p:oleObj name="Equation" r:id="rId5" imgW="1460160" imgH="253800" progId="Equation.DSMT4">
                  <p:embed/>
                  <p:pic>
                    <p:nvPicPr>
                      <p:cNvPr id="0" name=""/>
                      <p:cNvPicPr/>
                      <p:nvPr/>
                    </p:nvPicPr>
                    <p:blipFill>
                      <a:blip r:embed="rId6"/>
                      <a:stretch>
                        <a:fillRect/>
                      </a:stretch>
                    </p:blipFill>
                    <p:spPr>
                      <a:xfrm>
                        <a:off x="5773629" y="2722906"/>
                        <a:ext cx="3219184" cy="559858"/>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368061356"/>
              </p:ext>
            </p:extLst>
          </p:nvPr>
        </p:nvGraphicFramePr>
        <p:xfrm>
          <a:off x="2978150" y="3225800"/>
          <a:ext cx="4392613" cy="1481138"/>
        </p:xfrm>
        <a:graphic>
          <a:graphicData uri="http://schemas.openxmlformats.org/presentationml/2006/ole">
            <mc:AlternateContent xmlns:mc="http://schemas.openxmlformats.org/markup-compatibility/2006">
              <mc:Choice xmlns:v="urn:schemas-microsoft-com:vml" Requires="v">
                <p:oleObj spid="_x0000_s6488" name="Equation" r:id="rId7" imgW="1993680" imgH="672840" progId="Equation.DSMT4">
                  <p:embed/>
                </p:oleObj>
              </mc:Choice>
              <mc:Fallback>
                <p:oleObj name="Equation" r:id="rId7" imgW="1993680" imgH="672840" progId="Equation.DSMT4">
                  <p:embed/>
                  <p:pic>
                    <p:nvPicPr>
                      <p:cNvPr id="0" name=""/>
                      <p:cNvPicPr/>
                      <p:nvPr/>
                    </p:nvPicPr>
                    <p:blipFill>
                      <a:blip r:embed="rId8"/>
                      <a:stretch>
                        <a:fillRect/>
                      </a:stretch>
                    </p:blipFill>
                    <p:spPr>
                      <a:xfrm>
                        <a:off x="2978150" y="3225800"/>
                        <a:ext cx="4392613" cy="1481138"/>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145628683"/>
              </p:ext>
            </p:extLst>
          </p:nvPr>
        </p:nvGraphicFramePr>
        <p:xfrm>
          <a:off x="3159125" y="4627563"/>
          <a:ext cx="3835400" cy="1368425"/>
        </p:xfrm>
        <a:graphic>
          <a:graphicData uri="http://schemas.openxmlformats.org/presentationml/2006/ole">
            <mc:AlternateContent xmlns:mc="http://schemas.openxmlformats.org/markup-compatibility/2006">
              <mc:Choice xmlns:v="urn:schemas-microsoft-com:vml" Requires="v">
                <p:oleObj spid="_x0000_s6489" name="Equation" r:id="rId9" imgW="1739880" imgH="622080" progId="Equation.DSMT4">
                  <p:embed/>
                </p:oleObj>
              </mc:Choice>
              <mc:Fallback>
                <p:oleObj name="Equation" r:id="rId9" imgW="1739880" imgH="622080" progId="Equation.DSMT4">
                  <p:embed/>
                  <p:pic>
                    <p:nvPicPr>
                      <p:cNvPr id="0" name=""/>
                      <p:cNvPicPr/>
                      <p:nvPr/>
                    </p:nvPicPr>
                    <p:blipFill>
                      <a:blip r:embed="rId10"/>
                      <a:stretch>
                        <a:fillRect/>
                      </a:stretch>
                    </p:blipFill>
                    <p:spPr>
                      <a:xfrm>
                        <a:off x="3159125" y="4627563"/>
                        <a:ext cx="3835400" cy="1368425"/>
                      </a:xfrm>
                      <a:prstGeom prst="rect">
                        <a:avLst/>
                      </a:prstGeom>
                    </p:spPr>
                  </p:pic>
                </p:oleObj>
              </mc:Fallback>
            </mc:AlternateContent>
          </a:graphicData>
        </a:graphic>
      </p:graphicFrame>
      <p:sp>
        <p:nvSpPr>
          <p:cNvPr id="11" name="Rectangle 10"/>
          <p:cNvSpPr/>
          <p:nvPr/>
        </p:nvSpPr>
        <p:spPr>
          <a:xfrm>
            <a:off x="4109077" y="3293285"/>
            <a:ext cx="3363284" cy="1344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261035" y="4683396"/>
            <a:ext cx="3363284" cy="1344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445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Plots of real and imaginary parts of the effective permittivity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083" y="1698916"/>
            <a:ext cx="10058400" cy="4023360"/>
          </a:xfrm>
        </p:spPr>
        <p:txBody>
          <a:bodyPr>
            <a:normAutofit/>
          </a:bodyPr>
          <a:lstStyle/>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real and imaginary parts of </a:t>
            </a:r>
            <a:r>
              <a:rPr lang="en-US" sz="2400" dirty="0">
                <a:latin typeface="Times New Roman" panose="02020603050405020304" pitchFamily="18" charset="0"/>
                <a:cs typeface="Times New Roman" panose="02020603050405020304" pitchFamily="18" charset="0"/>
                <a:sym typeface="Symbol" panose="05050102010706020507" pitchFamily="18" charset="2"/>
              </a:rPr>
              <a:t>() characterize the refractive and </a:t>
            </a:r>
            <a:r>
              <a:rPr lang="en-US" sz="2400" dirty="0" smtClean="0">
                <a:latin typeface="Times New Roman" panose="02020603050405020304" pitchFamily="18" charset="0"/>
                <a:cs typeface="Times New Roman" panose="02020603050405020304" pitchFamily="18" charset="0"/>
                <a:sym typeface="Symbol" panose="05050102010706020507" pitchFamily="18" charset="2"/>
              </a:rPr>
              <a:t>absorptive properties of the material.</a:t>
            </a: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p>
        </p:txBody>
      </p:sp>
      <p:sp>
        <p:nvSpPr>
          <p:cNvPr id="4" name="Slide Number Placeholder 3"/>
          <p:cNvSpPr>
            <a:spLocks noGrp="1"/>
          </p:cNvSpPr>
          <p:nvPr>
            <p:ph type="sldNum" sz="quarter" idx="12"/>
          </p:nvPr>
        </p:nvSpPr>
        <p:spPr/>
        <p:txBody>
          <a:bodyPr/>
          <a:lstStyle/>
          <a:p>
            <a:fld id="{BF862A83-7829-4EAB-BCD1-956F3A50E156}" type="slidenum">
              <a:rPr lang="en-US" smtClean="0"/>
              <a:t>9</a:t>
            </a:fld>
            <a:endParaRPr lang="en-US"/>
          </a:p>
        </p:txBody>
      </p:sp>
      <p:pic>
        <p:nvPicPr>
          <p:cNvPr id="5" name="Picture 4"/>
          <p:cNvPicPr>
            <a:picLocks noChangeAspect="1"/>
          </p:cNvPicPr>
          <p:nvPr/>
        </p:nvPicPr>
        <p:blipFill>
          <a:blip r:embed="rId3"/>
          <a:stretch>
            <a:fillRect/>
          </a:stretch>
        </p:blipFill>
        <p:spPr>
          <a:xfrm>
            <a:off x="1858639" y="2583393"/>
            <a:ext cx="8535682" cy="3427892"/>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2113823014"/>
              </p:ext>
            </p:extLst>
          </p:nvPr>
        </p:nvGraphicFramePr>
        <p:xfrm>
          <a:off x="2179866" y="5453776"/>
          <a:ext cx="3364592" cy="1134501"/>
        </p:xfrm>
        <a:graphic>
          <a:graphicData uri="http://schemas.openxmlformats.org/presentationml/2006/ole">
            <mc:AlternateContent xmlns:mc="http://schemas.openxmlformats.org/markup-compatibility/2006">
              <mc:Choice xmlns:v="urn:schemas-microsoft-com:vml" Requires="v">
                <p:oleObj spid="_x0000_s22556" name="Equation" r:id="rId4" imgW="1993680" imgH="672840" progId="Equation.DSMT4">
                  <p:embed/>
                </p:oleObj>
              </mc:Choice>
              <mc:Fallback>
                <p:oleObj name="Equation" r:id="rId4" imgW="1993680" imgH="672840" progId="Equation.DSMT4">
                  <p:embed/>
                  <p:pic>
                    <p:nvPicPr>
                      <p:cNvPr id="0" name=""/>
                      <p:cNvPicPr/>
                      <p:nvPr/>
                    </p:nvPicPr>
                    <p:blipFill>
                      <a:blip r:embed="rId5"/>
                      <a:stretch>
                        <a:fillRect/>
                      </a:stretch>
                    </p:blipFill>
                    <p:spPr>
                      <a:xfrm>
                        <a:off x="2179866" y="5453776"/>
                        <a:ext cx="3364592" cy="1134501"/>
                      </a:xfrm>
                      <a:prstGeom prst="rect">
                        <a:avLst/>
                      </a:prstGeom>
                      <a:solidFill>
                        <a:srgbClr val="FFFF00"/>
                      </a:solid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066309"/>
              </p:ext>
            </p:extLst>
          </p:nvPr>
        </p:nvGraphicFramePr>
        <p:xfrm>
          <a:off x="6933830" y="5453776"/>
          <a:ext cx="3125156" cy="1115018"/>
        </p:xfrm>
        <a:graphic>
          <a:graphicData uri="http://schemas.openxmlformats.org/presentationml/2006/ole">
            <mc:AlternateContent xmlns:mc="http://schemas.openxmlformats.org/markup-compatibility/2006">
              <mc:Choice xmlns:v="urn:schemas-microsoft-com:vml" Requires="v">
                <p:oleObj spid="_x0000_s22557" name="Equation" r:id="rId6" imgW="1739880" imgH="622080" progId="Equation.DSMT4">
                  <p:embed/>
                </p:oleObj>
              </mc:Choice>
              <mc:Fallback>
                <p:oleObj name="Equation" r:id="rId6" imgW="1739880" imgH="622080" progId="Equation.DSMT4">
                  <p:embed/>
                  <p:pic>
                    <p:nvPicPr>
                      <p:cNvPr id="0" name=""/>
                      <p:cNvPicPr/>
                      <p:nvPr/>
                    </p:nvPicPr>
                    <p:blipFill>
                      <a:blip r:embed="rId7"/>
                      <a:stretch>
                        <a:fillRect/>
                      </a:stretch>
                    </p:blipFill>
                    <p:spPr>
                      <a:xfrm>
                        <a:off x="6933830" y="5453776"/>
                        <a:ext cx="3125156" cy="1115018"/>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729906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1014</TotalTime>
  <Words>1973</Words>
  <Application>Microsoft Office PowerPoint</Application>
  <PresentationFormat>Widescreen</PresentationFormat>
  <Paragraphs>243</Paragraphs>
  <Slides>27</Slides>
  <Notes>16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6" baseType="lpstr">
      <vt:lpstr>Arial</vt:lpstr>
      <vt:lpstr>Arial</vt:lpstr>
      <vt:lpstr>Calibri</vt:lpstr>
      <vt:lpstr>Calibri Light</vt:lpstr>
      <vt:lpstr>Symbol</vt:lpstr>
      <vt:lpstr>Times New Roman</vt:lpstr>
      <vt:lpstr>Retrospect</vt:lpstr>
      <vt:lpstr>Equation</vt:lpstr>
      <vt:lpstr>MathType 6.0 Equation</vt:lpstr>
      <vt:lpstr>Electromagnetic waves in a plasma</vt:lpstr>
      <vt:lpstr>Simple models of dielectrics, conductors and plasmas</vt:lpstr>
      <vt:lpstr>PowerPoint Presentation</vt:lpstr>
      <vt:lpstr>Simple models of dielectrics, conductors and plasmas</vt:lpstr>
      <vt:lpstr>Dielectrics : displacement</vt:lpstr>
      <vt:lpstr>Dielectric : effective permittivity</vt:lpstr>
      <vt:lpstr>Dielectrics : plasma frequency  p and susceptibility ()</vt:lpstr>
      <vt:lpstr>Dielectrics : effective permittivity ()</vt:lpstr>
      <vt:lpstr>Plots of real and imaginary parts of the effective permittivity</vt:lpstr>
      <vt:lpstr>Real part of the effective permittivity : refractive index</vt:lpstr>
      <vt:lpstr>Sellmeier equation</vt:lpstr>
      <vt:lpstr>Conductors : conductivity () (1)</vt:lpstr>
      <vt:lpstr>Conductors : conductivity () (2)</vt:lpstr>
      <vt:lpstr>Plasmas</vt:lpstr>
      <vt:lpstr>Refractive index of plasma (1)</vt:lpstr>
      <vt:lpstr>Refractive index of plasma (2)</vt:lpstr>
      <vt:lpstr>Ionospheric structure</vt:lpstr>
      <vt:lpstr>The wave refraction in the ionosphere</vt:lpstr>
      <vt:lpstr>Total internal reflection in the ionosphere</vt:lpstr>
      <vt:lpstr>Radio wave propagation with ionospheric reflection </vt:lpstr>
      <vt:lpstr>Dispersion relation of plasma </vt:lpstr>
      <vt:lpstr>The group velocity of waves in the plasma </vt:lpstr>
      <vt:lpstr>What happens to the VHF waves propagation in the ionosphere.</vt:lpstr>
      <vt:lpstr>Imaginary wave number k in plasma</vt:lpstr>
      <vt:lpstr>Penetration depth in the plasma</vt:lpstr>
      <vt:lpstr>The measurement of the electron number density</vt:lpstr>
      <vt:lpstr>The method of measuring the electron number density of the ionosphere</vt:lpstr>
    </vt:vector>
  </TitlesOfParts>
  <Company>Mahidol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Electromagnetic waves in a plasma</dc:title>
  <dc:creator>rachapak.chi@gmail.com</dc:creator>
  <cp:lastModifiedBy>rachapak.chi@gmail.com</cp:lastModifiedBy>
  <cp:revision>108</cp:revision>
  <dcterms:created xsi:type="dcterms:W3CDTF">2017-11-08T02:26:29Z</dcterms:created>
  <dcterms:modified xsi:type="dcterms:W3CDTF">2019-11-11T22:29:49Z</dcterms:modified>
</cp:coreProperties>
</file>